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62" r:id="rId3"/>
    <p:sldId id="313" r:id="rId4"/>
    <p:sldId id="377" r:id="rId5"/>
    <p:sldId id="378" r:id="rId6"/>
    <p:sldId id="314" r:id="rId7"/>
    <p:sldId id="315" r:id="rId8"/>
    <p:sldId id="316" r:id="rId9"/>
    <p:sldId id="317" r:id="rId10"/>
    <p:sldId id="388" r:id="rId11"/>
    <p:sldId id="389" r:id="rId12"/>
    <p:sldId id="397" r:id="rId13"/>
    <p:sldId id="319"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9" r:id="rId29"/>
    <p:sldId id="379" r:id="rId30"/>
    <p:sldId id="380" r:id="rId31"/>
    <p:sldId id="381" r:id="rId32"/>
    <p:sldId id="382" r:id="rId33"/>
    <p:sldId id="353" r:id="rId34"/>
    <p:sldId id="398" r:id="rId35"/>
    <p:sldId id="391" r:id="rId36"/>
    <p:sldId id="392" r:id="rId37"/>
    <p:sldId id="358" r:id="rId38"/>
    <p:sldId id="343" r:id="rId39"/>
    <p:sldId id="344" r:id="rId40"/>
    <p:sldId id="346" r:id="rId41"/>
    <p:sldId id="356" r:id="rId42"/>
  </p:sldIdLst>
  <p:sldSz cx="9601200" cy="7315200"/>
  <p:notesSz cx="6858000" cy="9296400"/>
  <p:defaultTextStyle>
    <a:defPPr>
      <a:defRPr lang="en-US"/>
    </a:defPPr>
    <a:lvl1pPr algn="l" defTabSz="965200" rtl="0" fontAlgn="base">
      <a:spcBef>
        <a:spcPct val="0"/>
      </a:spcBef>
      <a:spcAft>
        <a:spcPct val="0"/>
      </a:spcAft>
      <a:defRPr sz="1900" kern="1200">
        <a:solidFill>
          <a:schemeClr val="tx1"/>
        </a:solidFill>
        <a:latin typeface="Arial" charset="0"/>
        <a:ea typeface="+mn-ea"/>
        <a:cs typeface="+mn-cs"/>
      </a:defRPr>
    </a:lvl1pPr>
    <a:lvl2pPr marL="482600" indent="-25400" algn="l" defTabSz="965200" rtl="0" fontAlgn="base">
      <a:spcBef>
        <a:spcPct val="0"/>
      </a:spcBef>
      <a:spcAft>
        <a:spcPct val="0"/>
      </a:spcAft>
      <a:defRPr sz="1900" kern="1200">
        <a:solidFill>
          <a:schemeClr val="tx1"/>
        </a:solidFill>
        <a:latin typeface="Arial" charset="0"/>
        <a:ea typeface="+mn-ea"/>
        <a:cs typeface="+mn-cs"/>
      </a:defRPr>
    </a:lvl2pPr>
    <a:lvl3pPr marL="965200" indent="-50800" algn="l" defTabSz="965200" rtl="0" fontAlgn="base">
      <a:spcBef>
        <a:spcPct val="0"/>
      </a:spcBef>
      <a:spcAft>
        <a:spcPct val="0"/>
      </a:spcAft>
      <a:defRPr sz="1900" kern="1200">
        <a:solidFill>
          <a:schemeClr val="tx1"/>
        </a:solidFill>
        <a:latin typeface="Arial" charset="0"/>
        <a:ea typeface="+mn-ea"/>
        <a:cs typeface="+mn-cs"/>
      </a:defRPr>
    </a:lvl3pPr>
    <a:lvl4pPr marL="1449388" indent="-77788" algn="l" defTabSz="965200" rtl="0" fontAlgn="base">
      <a:spcBef>
        <a:spcPct val="0"/>
      </a:spcBef>
      <a:spcAft>
        <a:spcPct val="0"/>
      </a:spcAft>
      <a:defRPr sz="1900" kern="1200">
        <a:solidFill>
          <a:schemeClr val="tx1"/>
        </a:solidFill>
        <a:latin typeface="Arial" charset="0"/>
        <a:ea typeface="+mn-ea"/>
        <a:cs typeface="+mn-cs"/>
      </a:defRPr>
    </a:lvl4pPr>
    <a:lvl5pPr marL="1931988" indent="-103188" algn="l" defTabSz="965200"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30" y="-96"/>
      </p:cViewPr>
      <p:guideLst>
        <p:guide orient="horz" pos="2304"/>
        <p:guide pos="3024"/>
      </p:guideLst>
    </p:cSldViewPr>
  </p:slideViewPr>
  <p:notesTextViewPr>
    <p:cViewPr>
      <p:scale>
        <a:sx n="1" d="1"/>
        <a:sy n="1" d="1"/>
      </p:scale>
      <p:origin x="0" y="0"/>
    </p:cViewPr>
  </p:notesTextViewPr>
  <p:sorterViewPr>
    <p:cViewPr>
      <p:scale>
        <a:sx n="100" d="100"/>
        <a:sy n="100" d="100"/>
      </p:scale>
      <p:origin x="0" y="4554"/>
    </p:cViewPr>
  </p:sorterViewPr>
  <p:notesViewPr>
    <p:cSldViewPr>
      <p:cViewPr varScale="1">
        <p:scale>
          <a:sx n="84" d="100"/>
          <a:sy n="84" d="100"/>
        </p:scale>
        <p:origin x="-3216"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240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66612"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defTabSz="966612" fontAlgn="auto">
              <a:spcBef>
                <a:spcPts val="0"/>
              </a:spcBef>
              <a:spcAft>
                <a:spcPts val="0"/>
              </a:spcAft>
              <a:defRPr sz="1200">
                <a:latin typeface="+mn-lt"/>
              </a:defRPr>
            </a:lvl1pPr>
          </a:lstStyle>
          <a:p>
            <a:pPr>
              <a:defRPr/>
            </a:pPr>
            <a:fld id="{2A36A556-1CDE-4858-865A-DC648CB68460}" type="datetimeFigureOut">
              <a:rPr lang="en-US"/>
              <a:pPr>
                <a:defRPr/>
              </a:pPr>
              <a:t>5/11/2013</a:t>
            </a:fld>
            <a:endParaRPr lang="en-US"/>
          </a:p>
        </p:txBody>
      </p:sp>
      <p:sp>
        <p:nvSpPr>
          <p:cNvPr id="4" name="Slide Image Placeholder 3"/>
          <p:cNvSpPr>
            <a:spLocks noGrp="1" noRot="1" noChangeAspect="1"/>
          </p:cNvSpPr>
          <p:nvPr>
            <p:ph type="sldImg" idx="2"/>
          </p:nvPr>
        </p:nvSpPr>
        <p:spPr>
          <a:xfrm>
            <a:off x="1141413" y="696913"/>
            <a:ext cx="4575175"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defTabSz="966612"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defTabSz="966612" fontAlgn="auto">
              <a:spcBef>
                <a:spcPts val="0"/>
              </a:spcBef>
              <a:spcAft>
                <a:spcPts val="0"/>
              </a:spcAft>
              <a:defRPr sz="1200">
                <a:latin typeface="+mn-lt"/>
              </a:defRPr>
            </a:lvl1pPr>
          </a:lstStyle>
          <a:p>
            <a:pPr>
              <a:defRPr/>
            </a:pPr>
            <a:fld id="{B006F60E-29D1-464E-BAF3-86C8D114DF64}" type="slidenum">
              <a:rPr lang="en-US"/>
              <a:pPr>
                <a:defRPr/>
              </a:pPr>
              <a:t>‹#›</a:t>
            </a:fld>
            <a:endParaRPr lang="en-US"/>
          </a:p>
        </p:txBody>
      </p:sp>
    </p:spTree>
    <p:extLst>
      <p:ext uri="{BB962C8B-B14F-4D97-AF65-F5344CB8AC3E}">
        <p14:creationId xmlns:p14="http://schemas.microsoft.com/office/powerpoint/2010/main" val="1835158945"/>
      </p:ext>
    </p:extLst>
  </p:cSld>
  <p:clrMap bg1="lt1" tx1="dk1" bg2="lt2" tx2="dk2" accent1="accent1" accent2="accent2" accent3="accent3" accent4="accent4" accent5="accent5" accent6="accent6" hlink="hlink" folHlink="folHlink"/>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5200" algn="l" defTabSz="965200" rtl="0" eaLnBrk="0" fontAlgn="base" hangingPunct="0">
      <a:spcBef>
        <a:spcPct val="30000"/>
      </a:spcBef>
      <a:spcAft>
        <a:spcPct val="0"/>
      </a:spcAft>
      <a:defRPr sz="1300" kern="1200">
        <a:solidFill>
          <a:schemeClr val="tx1"/>
        </a:solidFill>
        <a:latin typeface="+mn-lt"/>
        <a:ea typeface="+mn-ea"/>
        <a:cs typeface="+mn-cs"/>
      </a:defRPr>
    </a:lvl3pPr>
    <a:lvl4pPr marL="1449388" algn="l" defTabSz="965200" rtl="0" eaLnBrk="0" fontAlgn="base" hangingPunct="0">
      <a:spcBef>
        <a:spcPct val="30000"/>
      </a:spcBef>
      <a:spcAft>
        <a:spcPct val="0"/>
      </a:spcAft>
      <a:defRPr sz="1300" kern="1200">
        <a:solidFill>
          <a:schemeClr val="tx1"/>
        </a:solidFill>
        <a:latin typeface="+mn-lt"/>
        <a:ea typeface="+mn-ea"/>
        <a:cs typeface="+mn-cs"/>
      </a:defRPr>
    </a:lvl4pPr>
    <a:lvl5pPr marL="1931988" algn="l" defTabSz="965200" rtl="0" eaLnBrk="0" fontAlgn="base" hangingPunct="0">
      <a:spcBef>
        <a:spcPct val="30000"/>
      </a:spcBef>
      <a:spcAft>
        <a:spcPct val="0"/>
      </a:spcAft>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85B61C-F26B-4F1B-A08B-5F1B9BA21455}" type="datetimeFigureOut">
              <a:rPr lang="en-US"/>
              <a:pPr>
                <a:defRPr/>
              </a:pPr>
              <a:t>5/11/2013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4993D7-4AE9-4F3C-85BC-B3C80C5E98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C6A793-1114-451D-8FE4-803A972E026B}" type="datetimeFigureOut">
              <a:rPr lang="en-US"/>
              <a:pPr>
                <a:defRPr/>
              </a:pPr>
              <a:t>5/11/2013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2D2C95-C52C-4ECF-AFAE-3939714937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8"/>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48"/>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CF0338-5DE6-4180-B61F-28CF02DD5032}" type="datetimeFigureOut">
              <a:rPr lang="en-US"/>
              <a:pPr>
                <a:defRPr/>
              </a:pPr>
              <a:t>5/11/2013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075FE5-18A6-499B-890C-AA7ECADAFE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8D6D5-C4DC-42DC-9E41-C6692561CC57}" type="datetimeFigureOut">
              <a:rPr lang="en-US"/>
              <a:pPr>
                <a:defRPr/>
              </a:pPr>
              <a:t>5/11/2013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1442B1-3169-4D3F-835B-973DF0E0036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5"/>
            <a:ext cx="8161020" cy="1600199"/>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18FF9E-0C31-4CAB-8BF0-5D697DF05F3E}" type="datetimeFigureOut">
              <a:rPr lang="en-US"/>
              <a:pPr>
                <a:defRPr/>
              </a:pPr>
              <a:t>5/11/2013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27885-D92A-4367-9636-9C3FDA8B83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822A05-1BB4-4D5E-9CBB-9B517B78A7AE}" type="datetimeFigureOut">
              <a:rPr lang="en-US"/>
              <a:pPr>
                <a:defRPr/>
              </a:pPr>
              <a:t>5/11/2013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4D196-BED1-427C-A14E-DDD65FD8544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4"/>
            <a:ext cx="4242197"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F22385-A775-4ACB-B428-70135607D9C0}" type="datetimeFigureOut">
              <a:rPr lang="en-US"/>
              <a:pPr>
                <a:defRPr/>
              </a:pPr>
              <a:t>5/11/2013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D344C3-58EE-463D-AC6E-89D9D9039B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DAE9B9-661F-41C8-95DD-C34C48BD2915}" type="datetimeFigureOut">
              <a:rPr lang="en-US"/>
              <a:pPr>
                <a:defRPr/>
              </a:pPr>
              <a:t>5/11/2013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87EA27-D424-4ED7-AD37-FDAA6A31E6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146574-1B5B-414C-A5A9-02E352146FD5}" type="datetimeFigureOut">
              <a:rPr lang="en-US"/>
              <a:pPr>
                <a:defRPr/>
              </a:pPr>
              <a:t>5/11/2013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19FCF8-CAAB-4625-92DC-B44C82904F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4"/>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0" y="1530774"/>
            <a:ext cx="3158729" cy="5003801"/>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BCEB5F-46C3-423C-B681-7C6CDC46DB84}" type="datetimeFigureOut">
              <a:rPr lang="en-US"/>
              <a:pPr>
                <a:defRPr/>
              </a:pPr>
              <a:t>5/11/2013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7437BB-9AC5-496C-89A7-8D5D25F855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pPr lvl="0"/>
            <a:endParaRPr lang="en-US" noProof="0" dirty="0"/>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48B9D-59D2-480D-86CB-DB742F35D43D}" type="datetimeFigureOut">
              <a:rPr lang="en-US"/>
              <a:pPr>
                <a:defRPr/>
              </a:pPr>
              <a:t>5/11/2013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EFF98B-6FCC-4A8E-857A-D03C24F03F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9425" y="293688"/>
            <a:ext cx="8642350" cy="1219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79425" y="1706563"/>
            <a:ext cx="8642350" cy="4827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5" y="6780213"/>
            <a:ext cx="2241550" cy="388937"/>
          </a:xfrm>
          <a:prstGeom prst="rect">
            <a:avLst/>
          </a:prstGeom>
        </p:spPr>
        <p:txBody>
          <a:bodyPr vert="horz" lIns="96661" tIns="48331" rIns="96661" bIns="48331" rtlCol="0" anchor="ctr"/>
          <a:lstStyle>
            <a:lvl1pPr algn="l" defTabSz="966612" fontAlgn="auto">
              <a:spcBef>
                <a:spcPts val="0"/>
              </a:spcBef>
              <a:spcAft>
                <a:spcPts val="0"/>
              </a:spcAft>
              <a:defRPr sz="1300">
                <a:solidFill>
                  <a:schemeClr val="tx1">
                    <a:tint val="75000"/>
                  </a:schemeClr>
                </a:solidFill>
                <a:latin typeface="+mn-lt"/>
              </a:defRPr>
            </a:lvl1pPr>
          </a:lstStyle>
          <a:p>
            <a:pPr>
              <a:defRPr/>
            </a:pPr>
            <a:fld id="{7EC3670B-626D-469A-9626-19D51EC96013}" type="datetimeFigureOut">
              <a:rPr lang="en-US"/>
              <a:pPr>
                <a:defRPr/>
              </a:pPr>
              <a:t>5/11/2013</a:t>
            </a:fld>
            <a:endParaRPr lang="en-US" dirty="0"/>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6661" tIns="48331" rIns="96661" bIns="48331" rtlCol="0" anchor="ctr"/>
          <a:lstStyle>
            <a:lvl1pPr algn="ctr" defTabSz="966612" fontAlgn="auto">
              <a:spcBef>
                <a:spcPts val="0"/>
              </a:spcBef>
              <a:spcAft>
                <a:spcPts val="0"/>
              </a:spcAft>
              <a:defRPr sz="1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6661" tIns="48331" rIns="96661" bIns="48331" rtlCol="0" anchor="ctr"/>
          <a:lstStyle>
            <a:lvl1pPr algn="r" defTabSz="966612" fontAlgn="auto">
              <a:spcBef>
                <a:spcPts val="0"/>
              </a:spcBef>
              <a:spcAft>
                <a:spcPts val="0"/>
              </a:spcAft>
              <a:defRPr sz="1300">
                <a:solidFill>
                  <a:schemeClr val="tx1">
                    <a:tint val="75000"/>
                  </a:schemeClr>
                </a:solidFill>
                <a:latin typeface="+mn-lt"/>
              </a:defRPr>
            </a:lvl1pPr>
          </a:lstStyle>
          <a:p>
            <a:pPr>
              <a:defRPr/>
            </a:pPr>
            <a:fld id="{D5D90672-570B-412C-9521-3DCE1B75EB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Calibri" pitchFamily="34" charset="0"/>
        </a:defRPr>
      </a:lvl2pPr>
      <a:lvl3pPr algn="ctr" defTabSz="965200" rtl="0" eaLnBrk="0" fontAlgn="base" hangingPunct="0">
        <a:spcBef>
          <a:spcPct val="0"/>
        </a:spcBef>
        <a:spcAft>
          <a:spcPct val="0"/>
        </a:spcAft>
        <a:defRPr sz="4700">
          <a:solidFill>
            <a:schemeClr val="tx1"/>
          </a:solidFill>
          <a:latin typeface="Calibri" pitchFamily="34" charset="0"/>
        </a:defRPr>
      </a:lvl3pPr>
      <a:lvl4pPr algn="ctr" defTabSz="965200" rtl="0" eaLnBrk="0" fontAlgn="base" hangingPunct="0">
        <a:spcBef>
          <a:spcPct val="0"/>
        </a:spcBef>
        <a:spcAft>
          <a:spcPct val="0"/>
        </a:spcAft>
        <a:defRPr sz="4700">
          <a:solidFill>
            <a:schemeClr val="tx1"/>
          </a:solidFill>
          <a:latin typeface="Calibri" pitchFamily="34" charset="0"/>
        </a:defRPr>
      </a:lvl4pPr>
      <a:lvl5pPr algn="ctr" defTabSz="965200" rtl="0" eaLnBrk="0" fontAlgn="base" hangingPunct="0">
        <a:spcBef>
          <a:spcPct val="0"/>
        </a:spcBef>
        <a:spcAft>
          <a:spcPct val="0"/>
        </a:spcAft>
        <a:defRPr sz="4700">
          <a:solidFill>
            <a:schemeClr val="tx1"/>
          </a:solidFill>
          <a:latin typeface="Calibri" pitchFamily="34" charset="0"/>
        </a:defRPr>
      </a:lvl5pPr>
      <a:lvl6pPr marL="457200" algn="ctr" defTabSz="965200" rtl="0" fontAlgn="base">
        <a:spcBef>
          <a:spcPct val="0"/>
        </a:spcBef>
        <a:spcAft>
          <a:spcPct val="0"/>
        </a:spcAft>
        <a:defRPr sz="4700">
          <a:solidFill>
            <a:schemeClr val="tx1"/>
          </a:solidFill>
          <a:latin typeface="Calibri" pitchFamily="34" charset="0"/>
        </a:defRPr>
      </a:lvl6pPr>
      <a:lvl7pPr marL="914400" algn="ctr" defTabSz="965200" rtl="0" fontAlgn="base">
        <a:spcBef>
          <a:spcPct val="0"/>
        </a:spcBef>
        <a:spcAft>
          <a:spcPct val="0"/>
        </a:spcAft>
        <a:defRPr sz="4700">
          <a:solidFill>
            <a:schemeClr val="tx1"/>
          </a:solidFill>
          <a:latin typeface="Calibri" pitchFamily="34" charset="0"/>
        </a:defRPr>
      </a:lvl7pPr>
      <a:lvl8pPr marL="1371600" algn="ctr" defTabSz="965200" rtl="0" fontAlgn="base">
        <a:spcBef>
          <a:spcPct val="0"/>
        </a:spcBef>
        <a:spcAft>
          <a:spcPct val="0"/>
        </a:spcAft>
        <a:defRPr sz="4700">
          <a:solidFill>
            <a:schemeClr val="tx1"/>
          </a:solidFill>
          <a:latin typeface="Calibri" pitchFamily="34" charset="0"/>
        </a:defRPr>
      </a:lvl8pPr>
      <a:lvl9pPr marL="1828800" algn="ctr" defTabSz="965200" rtl="0" fontAlgn="base">
        <a:spcBef>
          <a:spcPct val="0"/>
        </a:spcBef>
        <a:spcAft>
          <a:spcPct val="0"/>
        </a:spcAft>
        <a:defRPr sz="4700">
          <a:solidFill>
            <a:schemeClr val="tx1"/>
          </a:solidFill>
          <a:latin typeface="Calibri" pitchFamily="34" charset="0"/>
        </a:defRPr>
      </a:lvl9pPr>
    </p:titleStyle>
    <p:bodyStyle>
      <a:lvl1pPr marL="361950" indent="-361950" algn="l" defTabSz="965200"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84225" indent="-301625" algn="l" defTabSz="965200"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08088" indent="-241300" algn="l" defTabSz="965200"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90688" indent="-241300" algn="l" defTabSz="9652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74875" indent="-241300" algn="l" defTabSz="9652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hiladelphus+lewisii+cheyenne&amp;source=images&amp;cd=&amp;cad=rja&amp;docid=VZXjULflSrtKmM&amp;tbnid=dBZSCp_PHCek9M:&amp;ved=0CAUQjRw&amp;url=http://plantlust.com/plants/philadelphus-lewisii/&amp;ei=5pxwUe6mDYqprQGBjIHIDw&amp;bvm=bv.45373924,d.aWc&amp;psig=AFQjCNFVVwVRiizB8_QY1MMOzvvALSB2cA&amp;ust=1366421085281264"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docid=itbV0p-Mt2t24M&amp;tbnid=fdikNYYNXc8DLM:&amp;ved=0CAgQjRwwAA&amp;url=http://cutabovefw.com/shrub-care/&amp;ei=X22AUa7HGYK_yQHyjoGACw&amp;psig=AFQjCNFGoo7XYcaJCqcphlcjMuf4RPsnSQ&amp;ust=136745750348792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url?sa=i&amp;rct=j&amp;q=Rubus+idaeus+%22Anne%22&amp;source=images&amp;cd=&amp;cad=rja&amp;docid=meu93hwW45_avM&amp;tbnid=yGU2setiZMxweM:&amp;ved=0CAUQjRw&amp;url=http://myfolia.com/plants/308-common-raspberry-rubus-idaeus/varieties/19692-anne&amp;ei=6aBwUaXNM8GbqgGf54Eg&amp;bvm=bv.45373924,d.aWc&amp;psig=AFQjCNH7stAla0kSitaix_tMOGOGfrihXQ&amp;ust=13664220151582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elanchier+alnifolia&amp;source=images&amp;cd=&amp;cad=rja&amp;docid=_zIubwAhq117IM&amp;tbnid=78rgmL1D8ZtCiM:&amp;ved=0CAUQjRw&amp;url=http://www.bh-froe.com/ZC/index.php?main_page=index&amp;cPath=9&amp;ei=WURvUdbMA4HYywGjv4GwAQ&amp;bvm=bv.45368065,d.aWc&amp;psig=AFQjCNGD2zN8YIVMuN3Um7qewEWTSPC5mg&amp;ust=1366332477537396"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rubus+occidentalis+bristol&amp;source=images&amp;cd=&amp;cad=rja&amp;docid=rniWZLr7bTLu1M&amp;tbnid=bS8RpVNHOjkU9M:&amp;ved=0CAUQjRw&amp;url=http://www.edenbrothers.com/store/raspberry-plant-bristol.html&amp;ei=l6VwUfCRIM20qQHd3IDYCA&amp;bvm=bv.45373924,d.aWc&amp;psig=AFQjCNE6EHVK0IFJypI_9mTnL1ZmY74TuA&amp;ust=1366423250781642"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shepherdia+argentea&amp;source=images&amp;cd=&amp;cad=rja&amp;docid=cFTxMXzry8Y3SM&amp;tbnid=K4m3YK-TD7g9wM:&amp;ved=0CAUQjRw&amp;url=http://ian.umces.edu/imagelibrary/displayimage-6481.html&amp;ei=JqdwUcaRB8fKqgHthYEQ&amp;bvm=bv.45373924,d.aWc&amp;psig=AFQjCNFyVhhgU7pS8lKoZ5expc3_6ExesA&amp;ust=1366423563228307"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frm=1&amp;source=images&amp;cd=&amp;cad=rja&amp;docid=JW1KYfNd6ix3fM&amp;tbnid=0WfuGPCO5aErUM:&amp;ved=0CAUQjRw&amp;url=http://commons.wikimedia.org/wiki/File:Symphoricarpos_albus3_ies.jpg&amp;ei=ba59UfPUHsT9qQHU84H4BA&amp;bvm=bv.45645796,d.aWM&amp;psig=AFQjCNHWOWaS2YFzqMaTgyJ-udy9ljDNxw&amp;ust=1367277539324746" TargetMode="Externa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www.google.com/url?sa=i&amp;rct=j&amp;q=&amp;esrc=s&amp;frm=1&amp;source=images&amp;cd=&amp;cad=rja&amp;docid=-3na9I-r2NN39M&amp;tbnid=KYtsMTVhbScc_M:&amp;ved=0CAUQjRw&amp;url=http://commons.wikimedia.org/wiki/File:Symphoricarpos_albus.jpg&amp;ei=ga59UcrEOoT0qQHXmYHoDw&amp;bvm=bv.45645796,d.aWM&amp;psig=AFQjCNHWOWaS2YFzqMaTgyJ-udy9ljDNxw&amp;ust=136727753932474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KM71M5RwxEHNM&amp;tbnid=OUQ4Bix1rV6BaM:&amp;ved=0CAUQjRw&amp;url=http://www.insideiris.com/plant_details/1639/Mountain_Ash__Showy&amp;ei=hKV9UfzqDYPNqgG54IHoDg&amp;bvm=bv.45645796,d.aWM&amp;psig=AFQjCNGPc-q8ElRuMKh2FolyzwizjoaAUw&amp;ust=1367275169692592" TargetMode="External"/><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f/f3/Jamesia_americana_8.jp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Farmers' Markets - Cheyenne Farmers' Market"/>
          <p:cNvPicPr>
            <a:picLocks noChangeAspect="1" noChangeArrowheads="1"/>
          </p:cNvPicPr>
          <p:nvPr/>
        </p:nvPicPr>
        <p:blipFill>
          <a:blip r:embed="rId2"/>
          <a:srcRect b="48000"/>
          <a:stretch>
            <a:fillRect/>
          </a:stretch>
        </p:blipFill>
        <p:spPr bwMode="auto">
          <a:xfrm>
            <a:off x="-4572000" y="0"/>
            <a:ext cx="14325600" cy="7332663"/>
          </a:xfrm>
          <a:prstGeom prst="rect">
            <a:avLst/>
          </a:prstGeom>
          <a:noFill/>
          <a:ln w="9525">
            <a:noFill/>
            <a:miter lim="800000"/>
            <a:headEnd/>
            <a:tailEnd/>
          </a:ln>
        </p:spPr>
      </p:pic>
      <p:sp>
        <p:nvSpPr>
          <p:cNvPr id="3" name="Title 1"/>
          <p:cNvSpPr>
            <a:spLocks noGrp="1"/>
          </p:cNvSpPr>
          <p:nvPr>
            <p:ph type="ctrTitle"/>
          </p:nvPr>
        </p:nvSpPr>
        <p:spPr>
          <a:xfrm>
            <a:off x="152400" y="2438400"/>
            <a:ext cx="8159750" cy="3498850"/>
          </a:xfrm>
        </p:spPr>
        <p:txBody>
          <a:bodyPr/>
          <a:lstStyle/>
          <a:p>
            <a:pPr eaLnBrk="1" hangingPunct="1">
              <a:defRPr/>
            </a:pPr>
            <a:r>
              <a:rPr lang="en-US" sz="6000" dirty="0" smtClean="0">
                <a:effectLst>
                  <a:outerShdw blurRad="38100" dist="38100" dir="2700000" algn="tl">
                    <a:srgbClr val="C0C0C0"/>
                  </a:outerShdw>
                </a:effectLst>
                <a:latin typeface="Arial Black" pitchFamily="34" charset="0"/>
              </a:rPr>
              <a:t>Plant Sale Plants</a:t>
            </a:r>
            <a:br>
              <a:rPr lang="en-US" sz="6000" dirty="0" smtClean="0">
                <a:effectLst>
                  <a:outerShdw blurRad="38100" dist="38100" dir="2700000" algn="tl">
                    <a:srgbClr val="C0C0C0"/>
                  </a:outerShdw>
                </a:effectLst>
                <a:latin typeface="Arial Black" pitchFamily="34" charset="0"/>
              </a:rPr>
            </a:br>
            <a:r>
              <a:rPr lang="en-US" sz="6000" dirty="0" smtClean="0">
                <a:effectLst>
                  <a:outerShdw blurRad="38100" dist="38100" dir="2700000" algn="tl">
                    <a:srgbClr val="C0C0C0"/>
                  </a:outerShdw>
                </a:effectLst>
                <a:latin typeface="Arial Black" pitchFamily="34" charset="0"/>
              </a:rPr>
              <a:t>2013</a:t>
            </a:r>
            <a:br>
              <a:rPr lang="en-US" sz="6000" dirty="0" smtClean="0">
                <a:effectLst>
                  <a:outerShdw blurRad="38100" dist="38100" dir="2700000" algn="tl">
                    <a:srgbClr val="C0C0C0"/>
                  </a:outerShdw>
                </a:effectLst>
                <a:latin typeface="Arial Black" pitchFamily="34" charset="0"/>
              </a:rPr>
            </a:br>
            <a:r>
              <a:rPr lang="en-US" sz="6000" dirty="0" smtClean="0">
                <a:effectLst>
                  <a:outerShdw blurRad="38100" dist="38100" dir="2700000" algn="tl">
                    <a:srgbClr val="C0C0C0"/>
                  </a:outerShdw>
                </a:effectLst>
                <a:latin typeface="Arial Black" pitchFamily="34" charset="0"/>
              </a:rPr>
              <a:t>Trees and Shrubs</a:t>
            </a:r>
            <a:endParaRPr lang="en-US" sz="6000" dirty="0" smtClean="0">
              <a:effectLst>
                <a:outerShdw blurRad="38100" dist="38100" dir="2700000" algn="tl">
                  <a:srgbClr val="C0C0C0"/>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5360988" y="11113"/>
            <a:ext cx="4240212" cy="7153275"/>
          </a:xfrm>
        </p:spPr>
        <p:txBody>
          <a:bodyPr/>
          <a:lstStyle/>
          <a:p>
            <a:pPr eaLnBrk="1" hangingPunct="1"/>
            <a:r>
              <a:rPr lang="en-US" sz="3200" b="1" smtClean="0">
                <a:latin typeface="Times New Roman" pitchFamily="18" charset="0"/>
                <a:cs typeface="Times New Roman" pitchFamily="18" charset="0"/>
              </a:rPr>
              <a:t>Golden Mockorange</a:t>
            </a:r>
            <a:br>
              <a:rPr lang="en-US" sz="3200" b="1" smtClean="0">
                <a:latin typeface="Times New Roman" pitchFamily="18" charset="0"/>
                <a:cs typeface="Times New Roman" pitchFamily="18" charset="0"/>
              </a:rPr>
            </a:br>
            <a:r>
              <a:rPr lang="en-US" sz="3200" b="1" i="1" smtClean="0">
                <a:latin typeface="Times New Roman" pitchFamily="18" charset="0"/>
                <a:cs typeface="Times New Roman" pitchFamily="18" charset="0"/>
              </a:rPr>
              <a:t>Philadelphus coronaries ‘Aureus’</a:t>
            </a:r>
            <a:br>
              <a:rPr lang="en-US" sz="3200" b="1" i="1" smtClean="0">
                <a:latin typeface="Times New Roman" pitchFamily="18" charset="0"/>
                <a:cs typeface="Times New Roman" pitchFamily="18" charset="0"/>
              </a:rPr>
            </a:br>
            <a:r>
              <a:rPr lang="en-US" sz="2400" smtClean="0">
                <a:latin typeface="Times New Roman" pitchFamily="18" charset="0"/>
                <a:cs typeface="Times New Roman" pitchFamily="18" charset="0"/>
              </a:rPr>
              <a:t>A golden leaf shrub with fragrant, single white flowers in June and a nice compact form. </a:t>
            </a:r>
            <a:r>
              <a:rPr lang="en-US" sz="2400" b="1" smtClean="0">
                <a:latin typeface="Times New Roman" pitchFamily="18" charset="0"/>
                <a:cs typeface="Times New Roman" pitchFamily="18" charset="0"/>
              </a:rPr>
              <a:t>Zones 4-8</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Mature Size: 3-6’H x 4-5’</a:t>
            </a:r>
          </a:p>
        </p:txBody>
      </p:sp>
      <p:sp>
        <p:nvSpPr>
          <p:cNvPr id="92162"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92163"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2164" name="Picture 7" descr="0639-1_PhilcoronariusAureaGoldenMockorange"/>
          <p:cNvPicPr>
            <a:picLocks noChangeAspect="1"/>
          </p:cNvPicPr>
          <p:nvPr/>
        </p:nvPicPr>
        <p:blipFill>
          <a:blip r:embed="rId2"/>
          <a:srcRect/>
          <a:stretch>
            <a:fillRect/>
          </a:stretch>
        </p:blipFill>
        <p:spPr bwMode="auto">
          <a:xfrm>
            <a:off x="0" y="0"/>
            <a:ext cx="5060950" cy="3352800"/>
          </a:xfrm>
          <a:prstGeom prst="rect">
            <a:avLst/>
          </a:prstGeom>
          <a:noFill/>
          <a:ln w="9525">
            <a:noFill/>
            <a:miter lim="800000"/>
            <a:headEnd/>
            <a:tailEnd/>
          </a:ln>
        </p:spPr>
      </p:pic>
      <p:pic>
        <p:nvPicPr>
          <p:cNvPr id="92165" name="Picture 2" descr="http://plants.gertens.com/Content/Images/Photos/A138-24.jpg"/>
          <p:cNvPicPr>
            <a:picLocks noChangeAspect="1" noChangeArrowheads="1"/>
          </p:cNvPicPr>
          <p:nvPr/>
        </p:nvPicPr>
        <p:blipFill>
          <a:blip r:embed="rId3"/>
          <a:srcRect l="12241" t="12257" r="15694" b="-12257"/>
          <a:stretch>
            <a:fillRect/>
          </a:stretch>
        </p:blipFill>
        <p:spPr bwMode="auto">
          <a:xfrm>
            <a:off x="0" y="3330575"/>
            <a:ext cx="4953000" cy="4575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400" b="1" dirty="0">
                <a:latin typeface="Times New Roman" pitchFamily="18" charset="0"/>
                <a:cs typeface="Times New Roman" pitchFamily="18" charset="0"/>
              </a:rPr>
              <a:t>Cheyenne </a:t>
            </a:r>
            <a:r>
              <a:rPr lang="en-US" sz="3400" b="1" dirty="0" err="1">
                <a:latin typeface="Times New Roman" pitchFamily="18" charset="0"/>
                <a:cs typeface="Times New Roman" pitchFamily="18" charset="0"/>
              </a:rPr>
              <a:t>Mockorange</a:t>
            </a:r>
            <a:r>
              <a:rPr lang="en-US" sz="3400" b="1" dirty="0">
                <a:latin typeface="Times New Roman" pitchFamily="18" charset="0"/>
                <a:cs typeface="Times New Roman" pitchFamily="18" charset="0"/>
              </a:rPr>
              <a:t>  </a:t>
            </a:r>
            <a:r>
              <a:rPr lang="it-IT" sz="3400" b="1" i="1" dirty="0">
                <a:latin typeface="Times New Roman" pitchFamily="18" charset="0"/>
                <a:cs typeface="Times New Roman" pitchFamily="18" charset="0"/>
              </a:rPr>
              <a:t>Philadelphus lewisii "Cheyenne"</a:t>
            </a:r>
            <a:r>
              <a:rPr lang="en-US" sz="3400" b="1" i="1" dirty="0">
                <a:latin typeface="Times New Roman" pitchFamily="18" charset="0"/>
                <a:cs typeface="Times New Roman" pitchFamily="18" charset="0"/>
              </a:rPr>
              <a:t/>
            </a:r>
            <a:br>
              <a:rPr lang="en-US" sz="3400" b="1" i="1" dirty="0">
                <a:latin typeface="Times New Roman" pitchFamily="18" charset="0"/>
                <a:cs typeface="Times New Roman" pitchFamily="18" charset="0"/>
              </a:rPr>
            </a:br>
            <a:r>
              <a:rPr lang="en-US" sz="2300" dirty="0">
                <a:latin typeface="Times New Roman" pitchFamily="18" charset="0"/>
                <a:cs typeface="Times New Roman" pitchFamily="18" charset="0"/>
              </a:rPr>
              <a:t>Large, single white blossoms with a heady orange-blossom scent.  Forms a loose, upright to rounded shrub.  Variety developed at the Cheyenne Horticultural Station.</a:t>
            </a:r>
            <a:br>
              <a:rPr lang="en-US" sz="2300" dirty="0">
                <a:latin typeface="Times New Roman" pitchFamily="18" charset="0"/>
                <a:cs typeface="Times New Roman" pitchFamily="18" charset="0"/>
              </a:rPr>
            </a:br>
            <a:r>
              <a:rPr lang="en-US" sz="1900" b="1" dirty="0"/>
              <a:t>Mature Height: 5-7’  Mature Spread: 4-6’  Exposure: Sun  Water Requirements: Low</a:t>
            </a:r>
            <a:endParaRPr lang="en-US" sz="1900" dirty="0">
              <a:latin typeface="Times New Roman" pitchFamily="18" charset="0"/>
              <a:cs typeface="Times New Roman" pitchFamily="18" charset="0"/>
            </a:endParaRPr>
          </a:p>
        </p:txBody>
      </p:sp>
      <p:sp>
        <p:nvSpPr>
          <p:cNvPr id="93186"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3187" name="Picture 2" descr="http://cdn.plantlust.com/media/photos/18653_20120215T193729_0_jpg_354x326_crop_upscale_q85.jpg">
            <a:hlinkClick r:id="rId2"/>
          </p:cNvPr>
          <p:cNvPicPr>
            <a:picLocks noChangeAspect="1" noChangeArrowheads="1"/>
          </p:cNvPicPr>
          <p:nvPr/>
        </p:nvPicPr>
        <p:blipFill>
          <a:blip r:embed="rId3"/>
          <a:srcRect/>
          <a:stretch>
            <a:fillRect/>
          </a:stretch>
        </p:blipFill>
        <p:spPr bwMode="auto">
          <a:xfrm>
            <a:off x="4678363" y="28575"/>
            <a:ext cx="4921250" cy="4603750"/>
          </a:xfrm>
          <a:prstGeom prst="rect">
            <a:avLst/>
          </a:prstGeom>
          <a:noFill/>
          <a:ln w="9525">
            <a:noFill/>
            <a:miter lim="800000"/>
            <a:headEnd/>
            <a:tailEnd/>
          </a:ln>
        </p:spPr>
      </p:pic>
      <p:pic>
        <p:nvPicPr>
          <p:cNvPr id="93188" name="Picture 4" descr="http://plantselect.org/support/plant_image.php?plant_number=39&amp;photo_name=PHILADELPHUS.JPG&amp;download=true"/>
          <p:cNvPicPr>
            <a:picLocks noChangeAspect="1" noChangeArrowheads="1"/>
          </p:cNvPicPr>
          <p:nvPr/>
        </p:nvPicPr>
        <p:blipFill>
          <a:blip r:embed="rId4"/>
          <a:srcRect/>
          <a:stretch>
            <a:fillRect/>
          </a:stretch>
        </p:blipFill>
        <p:spPr bwMode="auto">
          <a:xfrm>
            <a:off x="66675" y="-568325"/>
            <a:ext cx="3933825" cy="59245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0988" y="11113"/>
            <a:ext cx="4240212" cy="7153275"/>
          </a:xfrm>
        </p:spPr>
        <p:txBody>
          <a:bodyPr>
            <a:normAutofit fontScale="90000"/>
          </a:bodyPr>
          <a:lstStyle/>
          <a:p>
            <a:r>
              <a:rPr lang="en-US" sz="2900" b="1" smtClean="0">
                <a:latin typeface="Times New Roman" pitchFamily="18" charset="0"/>
                <a:cs typeface="Times New Roman" pitchFamily="18" charset="0"/>
              </a:rPr>
              <a:t>Autumn Magic Black Chokeberry</a:t>
            </a:r>
            <a:br>
              <a:rPr lang="en-US" sz="2900" b="1" smtClean="0">
                <a:latin typeface="Times New Roman" pitchFamily="18" charset="0"/>
                <a:cs typeface="Times New Roman" pitchFamily="18" charset="0"/>
              </a:rPr>
            </a:br>
            <a:r>
              <a:rPr lang="en-US" sz="2900" b="1" i="1" smtClean="0">
                <a:latin typeface="Times New Roman" pitchFamily="18" charset="0"/>
                <a:cs typeface="Times New Roman" pitchFamily="18" charset="0"/>
              </a:rPr>
              <a:t>Aronia melanocarpa ‘Autumn Magic’</a:t>
            </a:r>
            <a:r>
              <a:rPr lang="en-US" sz="2900" b="1" smtClean="0">
                <a:latin typeface="Times New Roman" pitchFamily="18" charset="0"/>
                <a:cs typeface="Times New Roman" pitchFamily="18" charset="0"/>
              </a:rPr>
              <a:t/>
            </a:r>
            <a:br>
              <a:rPr lang="en-US" sz="2900" b="1" smtClean="0">
                <a:latin typeface="Times New Roman" pitchFamily="18" charset="0"/>
                <a:cs typeface="Times New Roman" pitchFamily="18" charset="0"/>
              </a:rPr>
            </a:br>
            <a:r>
              <a:rPr lang="en-US" sz="2200" smtClean="0">
                <a:latin typeface="Times New Roman" pitchFamily="18" charset="0"/>
                <a:cs typeface="Times New Roman" pitchFamily="18" charset="0"/>
              </a:rPr>
              <a:t>A beautiful cultivar from the University of British Columbia. Fragrant white flowers bloom in May followed by clusters of large, edible, dark purple-black berries which persist through the season. The leaves are a dark, glossy green all season long and put on an incredible fall color show of red and purple. Does well in full sun to part shade and is tolerant of most soil types. </a:t>
            </a:r>
            <a:r>
              <a:rPr lang="en-US" sz="2200" i="1" smtClean="0">
                <a:latin typeface="Times New Roman" pitchFamily="18" charset="0"/>
                <a:cs typeface="Times New Roman" pitchFamily="18" charset="0"/>
              </a:rPr>
              <a:t>Aronia</a:t>
            </a:r>
            <a:r>
              <a:rPr lang="en-US" sz="2200" smtClean="0">
                <a:latin typeface="Times New Roman" pitchFamily="18" charset="0"/>
                <a:cs typeface="Times New Roman" pitchFamily="18" charset="0"/>
              </a:rPr>
              <a:t> berries can be eaten fresh, used for baking, jams, juice and wine.</a:t>
            </a:r>
            <a:br>
              <a:rPr lang="en-US" sz="2200" smtClean="0">
                <a:latin typeface="Times New Roman" pitchFamily="18" charset="0"/>
                <a:cs typeface="Times New Roman" pitchFamily="18" charset="0"/>
              </a:rPr>
            </a:br>
            <a:r>
              <a:rPr lang="en-US" sz="2200" b="1" smtClean="0">
                <a:latin typeface="Times New Roman" pitchFamily="18" charset="0"/>
                <a:cs typeface="Times New Roman" pitchFamily="18" charset="0"/>
              </a:rPr>
              <a:t>Zones 3-7</a:t>
            </a:r>
            <a:br>
              <a:rPr lang="en-US" sz="2200" b="1" smtClean="0">
                <a:latin typeface="Times New Roman" pitchFamily="18" charset="0"/>
                <a:cs typeface="Times New Roman" pitchFamily="18" charset="0"/>
              </a:rPr>
            </a:br>
            <a:r>
              <a:rPr lang="en-US" sz="2200" b="1" smtClean="0">
                <a:latin typeface="Times New Roman" pitchFamily="18" charset="0"/>
                <a:cs typeface="Times New Roman" pitchFamily="18" charset="0"/>
              </a:rPr>
              <a:t>Mature Size: 3-5’ x 2-4’</a:t>
            </a:r>
          </a:p>
        </p:txBody>
      </p:sp>
      <p:sp>
        <p:nvSpPr>
          <p:cNvPr id="129027"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9028"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29029" name="Picture 6" descr="AutumnMagicChokeberry"/>
          <p:cNvPicPr>
            <a:picLocks noChangeAspect="1"/>
          </p:cNvPicPr>
          <p:nvPr/>
        </p:nvPicPr>
        <p:blipFill>
          <a:blip r:embed="rId2"/>
          <a:srcRect/>
          <a:stretch>
            <a:fillRect/>
          </a:stretch>
        </p:blipFill>
        <p:spPr bwMode="auto">
          <a:xfrm>
            <a:off x="0" y="-20638"/>
            <a:ext cx="3886200" cy="3643313"/>
          </a:xfrm>
          <a:prstGeom prst="rect">
            <a:avLst/>
          </a:prstGeom>
          <a:noFill/>
          <a:ln w="9525">
            <a:noFill/>
            <a:miter lim="800000"/>
            <a:headEnd/>
            <a:tailEnd/>
          </a:ln>
        </p:spPr>
      </p:pic>
      <p:pic>
        <p:nvPicPr>
          <p:cNvPr id="129030" name="Picture 2" descr="Chokeberry"/>
          <p:cNvPicPr>
            <a:picLocks noChangeAspect="1" noChangeArrowheads="1"/>
          </p:cNvPicPr>
          <p:nvPr/>
        </p:nvPicPr>
        <p:blipFill>
          <a:blip r:embed="rId3"/>
          <a:srcRect/>
          <a:stretch>
            <a:fillRect/>
          </a:stretch>
        </p:blipFill>
        <p:spPr bwMode="auto">
          <a:xfrm>
            <a:off x="0" y="3629025"/>
            <a:ext cx="5019675" cy="3686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0" y="4984750"/>
            <a:ext cx="9601200" cy="2330450"/>
          </a:xfrm>
        </p:spPr>
        <p:txBody>
          <a:bodyPr/>
          <a:lstStyle/>
          <a:p>
            <a:pPr eaLnBrk="1" hangingPunct="1"/>
            <a:r>
              <a:rPr lang="en-US" sz="3400" b="1" smtClean="0">
                <a:latin typeface="Times New Roman" pitchFamily="18" charset="0"/>
                <a:cs typeface="Times New Roman" pitchFamily="18" charset="0"/>
              </a:rPr>
              <a:t>“Ruby Voodoo” Rose  </a:t>
            </a:r>
            <a:r>
              <a:rPr lang="it-IT" sz="3400" b="1" i="1" smtClean="0">
                <a:latin typeface="Times New Roman" pitchFamily="18" charset="0"/>
                <a:cs typeface="Times New Roman" pitchFamily="18" charset="0"/>
              </a:rPr>
              <a:t>Rosa "Ruby Voodoo"</a:t>
            </a:r>
            <a:r>
              <a:rPr lang="en-US" sz="3400" b="1" i="1" smtClean="0">
                <a:latin typeface="Times New Roman" pitchFamily="18" charset="0"/>
                <a:cs typeface="Times New Roman" pitchFamily="18" charset="0"/>
              </a:rPr>
              <a:t/>
            </a:r>
            <a:br>
              <a:rPr lang="en-US" sz="3400" b="1" i="1" smtClean="0">
                <a:latin typeface="Times New Roman" pitchFamily="18" charset="0"/>
                <a:cs typeface="Times New Roman" pitchFamily="18" charset="0"/>
              </a:rPr>
            </a:br>
            <a:r>
              <a:rPr lang="en-US" sz="2300" smtClean="0">
                <a:latin typeface="Times New Roman" pitchFamily="18" charset="0"/>
                <a:cs typeface="Times New Roman" pitchFamily="18" charset="0"/>
              </a:rPr>
              <a:t>A repeat blooming, centiflora-type rose with highly fragrant, fuschia blossoms in early summer, with repeat bloom in fall.  Upright habit with strong canes.  Noted for minimal winter cane dieback.</a:t>
            </a:r>
            <a:br>
              <a:rPr lang="en-US" sz="2300" smtClean="0">
                <a:latin typeface="Times New Roman" pitchFamily="18" charset="0"/>
                <a:cs typeface="Times New Roman" pitchFamily="18" charset="0"/>
              </a:rPr>
            </a:br>
            <a:r>
              <a:rPr lang="en-US" sz="1900" b="1" smtClean="0"/>
              <a:t>Mature Height: 6-8’  Mature Spread: 5-6’  Exposure: Sun  Water Requirements: Low</a:t>
            </a:r>
            <a:endParaRPr lang="en-US" sz="1900" smtClean="0">
              <a:latin typeface="Times New Roman" pitchFamily="18" charset="0"/>
              <a:cs typeface="Times New Roman" pitchFamily="18" charset="0"/>
            </a:endParaRPr>
          </a:p>
        </p:txBody>
      </p:sp>
      <p:sp>
        <p:nvSpPr>
          <p:cNvPr id="95234"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5235" name="Picture 2" descr="photo_database"/>
          <p:cNvPicPr>
            <a:picLocks noChangeAspect="1" noChangeArrowheads="1"/>
          </p:cNvPicPr>
          <p:nvPr/>
        </p:nvPicPr>
        <p:blipFill>
          <a:blip r:embed="rId2"/>
          <a:srcRect/>
          <a:stretch>
            <a:fillRect/>
          </a:stretch>
        </p:blipFill>
        <p:spPr bwMode="auto">
          <a:xfrm>
            <a:off x="0" y="0"/>
            <a:ext cx="3779838" cy="5121275"/>
          </a:xfrm>
          <a:prstGeom prst="rect">
            <a:avLst/>
          </a:prstGeom>
          <a:noFill/>
          <a:ln w="9525">
            <a:noFill/>
            <a:miter lim="800000"/>
            <a:headEnd/>
            <a:tailEnd/>
          </a:ln>
        </p:spPr>
      </p:pic>
      <p:pic>
        <p:nvPicPr>
          <p:cNvPr id="95236" name="Picture 4" descr="http://plantselect.org/support/plant_image.php?plant_number=124&amp;photo_name=Ruby+Voodoo+Amy+%281%29.jpg&amp;download=true"/>
          <p:cNvPicPr>
            <a:picLocks noChangeAspect="1" noChangeArrowheads="1"/>
          </p:cNvPicPr>
          <p:nvPr/>
        </p:nvPicPr>
        <p:blipFill>
          <a:blip r:embed="rId3"/>
          <a:srcRect/>
          <a:stretch>
            <a:fillRect/>
          </a:stretch>
        </p:blipFill>
        <p:spPr bwMode="auto">
          <a:xfrm>
            <a:off x="6238875" y="-1588"/>
            <a:ext cx="3362325" cy="5122863"/>
          </a:xfrm>
          <a:prstGeom prst="rect">
            <a:avLst/>
          </a:prstGeom>
          <a:noFill/>
          <a:ln w="9525">
            <a:noFill/>
            <a:miter lim="800000"/>
            <a:headEnd/>
            <a:tailEnd/>
          </a:ln>
        </p:spPr>
      </p:pic>
      <p:pic>
        <p:nvPicPr>
          <p:cNvPr id="95237" name="Picture 6" descr="photo_database"/>
          <p:cNvPicPr>
            <a:picLocks noChangeAspect="1" noChangeArrowheads="1"/>
          </p:cNvPicPr>
          <p:nvPr/>
        </p:nvPicPr>
        <p:blipFill>
          <a:blip r:embed="rId4"/>
          <a:srcRect/>
          <a:stretch>
            <a:fillRect/>
          </a:stretch>
        </p:blipFill>
        <p:spPr bwMode="auto">
          <a:xfrm>
            <a:off x="3779838" y="928688"/>
            <a:ext cx="2495550" cy="33797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600" b="1" dirty="0">
                <a:latin typeface="Times New Roman" pitchFamily="18" charset="0"/>
                <a:cs typeface="Times New Roman" pitchFamily="18" charset="0"/>
              </a:rPr>
              <a:t>Alexander </a:t>
            </a:r>
            <a:r>
              <a:rPr lang="en-US" sz="3600" b="1" dirty="0" err="1" smtClean="0">
                <a:latin typeface="Times New Roman" pitchFamily="18" charset="0"/>
                <a:cs typeface="Times New Roman" pitchFamily="18" charset="0"/>
              </a:rPr>
              <a:t>MacKenzie</a:t>
            </a:r>
            <a:r>
              <a:rPr lang="en-US" sz="3600" b="1"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
            </a:r>
            <a:br>
              <a:rPr lang="en-US" sz="34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Shrub </a:t>
            </a:r>
            <a:r>
              <a:rPr lang="en-US" sz="3100" b="1" dirty="0">
                <a:latin typeface="Times New Roman" pitchFamily="18" charset="0"/>
                <a:cs typeface="Times New Roman" pitchFamily="18" charset="0"/>
              </a:rPr>
              <a:t>(Explorer, </a:t>
            </a:r>
            <a:r>
              <a:rPr lang="en-US" sz="3100" b="1" dirty="0" smtClean="0">
                <a:latin typeface="Times New Roman" pitchFamily="18" charset="0"/>
                <a:cs typeface="Times New Roman" pitchFamily="18" charset="0"/>
              </a:rPr>
              <a:t>1985).  </a:t>
            </a:r>
            <a:r>
              <a:rPr lang="en-US" sz="3100" dirty="0" smtClean="0">
                <a:latin typeface="Times New Roman" pitchFamily="18" charset="0"/>
                <a:cs typeface="Times New Roman" pitchFamily="18" charset="0"/>
              </a:rPr>
              <a:t>Cup-shaped</a:t>
            </a:r>
            <a:r>
              <a:rPr lang="en-US" sz="3100" dirty="0">
                <a:latin typeface="Times New Roman" pitchFamily="18" charset="0"/>
                <a:cs typeface="Times New Roman" pitchFamily="18" charset="0"/>
              </a:rPr>
              <a:t>, double, </a:t>
            </a:r>
            <a:r>
              <a:rPr lang="en-US" sz="3100" dirty="0" smtClean="0">
                <a:latin typeface="Times New Roman" pitchFamily="18" charset="0"/>
                <a:cs typeface="Times New Roman" pitchFamily="18" charset="0"/>
              </a:rPr>
              <a:t>medium-red blooms </a:t>
            </a:r>
            <a:r>
              <a:rPr lang="en-US" sz="3100" dirty="0">
                <a:latin typeface="Times New Roman" pitchFamily="18" charset="0"/>
                <a:cs typeface="Times New Roman" pitchFamily="18" charset="0"/>
              </a:rPr>
              <a:t>are </a:t>
            </a:r>
            <a:r>
              <a:rPr lang="en-US" sz="3100" dirty="0" smtClean="0">
                <a:latin typeface="Times New Roman" pitchFamily="18" charset="0"/>
                <a:cs typeface="Times New Roman" pitchFamily="18" charset="0"/>
              </a:rPr>
              <a:t>born </a:t>
            </a:r>
            <a:r>
              <a:rPr lang="en-US" sz="3100" dirty="0">
                <a:latin typeface="Times New Roman" pitchFamily="18" charset="0"/>
                <a:cs typeface="Times New Roman" pitchFamily="18" charset="0"/>
              </a:rPr>
              <a:t>in clusters of 6 to 12. </a:t>
            </a:r>
            <a:r>
              <a:rPr lang="en-US" sz="3100" dirty="0" smtClean="0">
                <a:latin typeface="Times New Roman" pitchFamily="18" charset="0"/>
                <a:cs typeface="Times New Roman" pitchFamily="18" charset="0"/>
              </a:rPr>
              <a:t> Recurrent </a:t>
            </a:r>
            <a:r>
              <a:rPr lang="en-US" sz="3100" dirty="0">
                <a:latin typeface="Times New Roman" pitchFamily="18" charset="0"/>
                <a:cs typeface="Times New Roman" pitchFamily="18" charset="0"/>
              </a:rPr>
              <a:t>bloom cycle. </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Glossy foliage has good disease resistance. </a:t>
            </a:r>
            <a:r>
              <a:rPr lang="en-US" sz="3100" dirty="0" smtClean="0">
                <a:latin typeface="Times New Roman" pitchFamily="18" charset="0"/>
                <a:cs typeface="Times New Roman" pitchFamily="18" charset="0"/>
              </a:rPr>
              <a:t>Growth is </a:t>
            </a:r>
            <a:r>
              <a:rPr lang="en-US" sz="3100" dirty="0">
                <a:latin typeface="Times New Roman" pitchFamily="18" charset="0"/>
                <a:cs typeface="Times New Roman" pitchFamily="18" charset="0"/>
              </a:rPr>
              <a:t>upright, reaching 6 feet tall by 4 feet wide.</a:t>
            </a:r>
            <a:r>
              <a:rPr lang="en-US" sz="3100" b="1" dirty="0">
                <a:latin typeface="Times New Roman" pitchFamily="18" charset="0"/>
                <a:cs typeface="Times New Roman" pitchFamily="18" charset="0"/>
              </a:rPr>
              <a:t> </a:t>
            </a:r>
            <a:endParaRPr lang="en-US" sz="3400" b="1" dirty="0">
              <a:latin typeface="Times New Roman" pitchFamily="18" charset="0"/>
              <a:cs typeface="Times New Roman" pitchFamily="18" charset="0"/>
            </a:endParaRPr>
          </a:p>
        </p:txBody>
      </p:sp>
      <p:sp>
        <p:nvSpPr>
          <p:cNvPr id="96258"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6259" name="Picture 4" descr="Alexander MacKenzie"/>
          <p:cNvPicPr>
            <a:picLocks noChangeAspect="1" noChangeArrowheads="1"/>
          </p:cNvPicPr>
          <p:nvPr/>
        </p:nvPicPr>
        <p:blipFill>
          <a:blip r:embed="rId2"/>
          <a:srcRect/>
          <a:stretch>
            <a:fillRect/>
          </a:stretch>
        </p:blipFill>
        <p:spPr bwMode="auto">
          <a:xfrm>
            <a:off x="4876800" y="0"/>
            <a:ext cx="4724400" cy="4724400"/>
          </a:xfrm>
          <a:prstGeom prst="rect">
            <a:avLst/>
          </a:prstGeom>
          <a:noFill/>
          <a:ln w="9525">
            <a:noFill/>
            <a:miter lim="800000"/>
            <a:headEnd/>
            <a:tailEnd/>
          </a:ln>
        </p:spPr>
      </p:pic>
      <p:pic>
        <p:nvPicPr>
          <p:cNvPr id="96260" name="Picture 2" descr="Alexander MacKenzie"/>
          <p:cNvPicPr>
            <a:picLocks noChangeAspect="1" noChangeArrowheads="1"/>
          </p:cNvPicPr>
          <p:nvPr/>
        </p:nvPicPr>
        <p:blipFill>
          <a:blip r:embed="rId3"/>
          <a:srcRect/>
          <a:stretch>
            <a:fillRect/>
          </a:stretch>
        </p:blipFill>
        <p:spPr bwMode="auto">
          <a:xfrm>
            <a:off x="0" y="0"/>
            <a:ext cx="4724400" cy="4724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600" b="1" dirty="0"/>
              <a:t>American Beauty, </a:t>
            </a:r>
            <a:r>
              <a:rPr lang="en-US" sz="3600" b="1" dirty="0" smtClean="0"/>
              <a:t>Climbing</a:t>
            </a:r>
            <a:r>
              <a:rPr lang="en-US" sz="3600" i="1" dirty="0" smtClean="0"/>
              <a:t> </a:t>
            </a:r>
            <a:r>
              <a:rPr lang="en-US" sz="3600" i="1" dirty="0"/>
              <a:t/>
            </a:r>
            <a:br>
              <a:rPr lang="en-US" sz="3600" i="1" dirty="0"/>
            </a:br>
            <a:r>
              <a:rPr lang="en-US" sz="3200" b="1" i="1" dirty="0"/>
              <a:t>(</a:t>
            </a:r>
            <a:r>
              <a:rPr lang="en-US" sz="3200" b="1" i="1" dirty="0" err="1"/>
              <a:t>Hoopes</a:t>
            </a:r>
            <a:r>
              <a:rPr lang="en-US" sz="3200" b="1" i="1" dirty="0"/>
              <a:t> &amp; Thomas, 1909).</a:t>
            </a:r>
            <a:r>
              <a:rPr lang="en-US" sz="3200" b="1" dirty="0"/>
              <a:t> </a:t>
            </a:r>
            <a:r>
              <a:rPr lang="en-US" sz="3200" dirty="0"/>
              <a:t>Fragrant double blooms </a:t>
            </a:r>
            <a:r>
              <a:rPr lang="en-US" sz="3200" dirty="0" smtClean="0"/>
              <a:t>are </a:t>
            </a:r>
            <a:r>
              <a:rPr lang="en-US" sz="3200" dirty="0"/>
              <a:t>large, cupped and deep, rose pink. It is </a:t>
            </a:r>
            <a:r>
              <a:rPr lang="en-US" sz="3200" dirty="0" smtClean="0"/>
              <a:t>remarkably </a:t>
            </a:r>
            <a:r>
              <a:rPr lang="en-US" sz="3200" dirty="0"/>
              <a:t>hardy and tolerant of shade. It can reach </a:t>
            </a:r>
            <a:r>
              <a:rPr lang="en-US" sz="3200" dirty="0" smtClean="0"/>
              <a:t>a </a:t>
            </a:r>
            <a:r>
              <a:rPr lang="en-US" sz="3200" dirty="0"/>
              <a:t>height of 12-14 feet if trained on a trellis or </a:t>
            </a:r>
            <a:r>
              <a:rPr lang="en-US" sz="3200" dirty="0" smtClean="0"/>
              <a:t>wall</a:t>
            </a:r>
            <a:r>
              <a:rPr lang="en-US" sz="3200" dirty="0"/>
              <a:t>.</a:t>
            </a:r>
          </a:p>
        </p:txBody>
      </p:sp>
      <p:sp>
        <p:nvSpPr>
          <p:cNvPr id="97282"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7283" name="Picture 2" descr="American Beauty, Climbing"/>
          <p:cNvPicPr>
            <a:picLocks noChangeAspect="1" noChangeArrowheads="1"/>
          </p:cNvPicPr>
          <p:nvPr/>
        </p:nvPicPr>
        <p:blipFill>
          <a:blip r:embed="rId2"/>
          <a:srcRect/>
          <a:stretch>
            <a:fillRect/>
          </a:stretch>
        </p:blipFill>
        <p:spPr bwMode="auto">
          <a:xfrm>
            <a:off x="2057400" y="19050"/>
            <a:ext cx="4962525" cy="4962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6675" y="4756150"/>
            <a:ext cx="9601200" cy="2559050"/>
          </a:xfrm>
        </p:spPr>
        <p:txBody>
          <a:bodyPr/>
          <a:lstStyle/>
          <a:p>
            <a:pPr eaLnBrk="1" hangingPunct="1"/>
            <a:r>
              <a:rPr lang="en-US" sz="3200" b="1" smtClean="0"/>
              <a:t>Blanc Double de Coubert</a:t>
            </a:r>
            <a:br>
              <a:rPr lang="en-US" sz="3200" b="1" smtClean="0"/>
            </a:br>
            <a:r>
              <a:rPr lang="en-US" sz="2800" b="1" i="1" smtClean="0"/>
              <a:t>Hybrid Rugosa (Cochet-Cochet, 1892)</a:t>
            </a:r>
            <a:r>
              <a:rPr lang="en-US" sz="2800" b="1" smtClean="0"/>
              <a:t>. </a:t>
            </a:r>
            <a:r>
              <a:rPr lang="en-US" sz="2800" smtClean="0"/>
              <a:t>This tough rose has </a:t>
            </a:r>
            <a:br>
              <a:rPr lang="en-US" sz="2800" smtClean="0"/>
            </a:br>
            <a:r>
              <a:rPr lang="en-US" sz="2800" smtClean="0"/>
              <a:t>wonderfully fragrant, full white blooms in midseason with good repeat, with orange hips. Dark green foliage that colors well in autumn on a bush 5-6’ tall and wide. </a:t>
            </a:r>
          </a:p>
        </p:txBody>
      </p:sp>
      <p:sp>
        <p:nvSpPr>
          <p:cNvPr id="98306"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8307" name="Picture 2" descr="Blanc Double de Coubert"/>
          <p:cNvPicPr>
            <a:picLocks noChangeAspect="1" noChangeArrowheads="1"/>
          </p:cNvPicPr>
          <p:nvPr/>
        </p:nvPicPr>
        <p:blipFill>
          <a:blip r:embed="rId2"/>
          <a:srcRect/>
          <a:stretch>
            <a:fillRect/>
          </a:stretch>
        </p:blipFill>
        <p:spPr bwMode="auto">
          <a:xfrm>
            <a:off x="2209800" y="-28575"/>
            <a:ext cx="5029200" cy="5029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err="1" smtClean="0"/>
              <a:t>Elmshorn</a:t>
            </a:r>
            <a:r>
              <a:rPr lang="en-US" sz="3200" b="1" dirty="0" smtClean="0"/>
              <a:t/>
            </a:r>
            <a:br>
              <a:rPr lang="en-US" sz="3200" b="1" dirty="0" smtClean="0"/>
            </a:br>
            <a:r>
              <a:rPr lang="en-US" sz="3100" b="1" i="1" dirty="0" smtClean="0"/>
              <a:t>Shrub </a:t>
            </a:r>
            <a:r>
              <a:rPr lang="en-US" sz="3100" b="1" i="1" dirty="0"/>
              <a:t>(</a:t>
            </a:r>
            <a:r>
              <a:rPr lang="en-US" sz="3100" b="1" i="1" dirty="0" err="1"/>
              <a:t>Kordes</a:t>
            </a:r>
            <a:r>
              <a:rPr lang="en-US" sz="3100" b="1" i="1" dirty="0"/>
              <a:t>, 1951).</a:t>
            </a:r>
            <a:r>
              <a:rPr lang="en-US" sz="3100" b="1" dirty="0"/>
              <a:t> </a:t>
            </a:r>
            <a:r>
              <a:rPr lang="en-US" sz="3100" dirty="0"/>
              <a:t>Huge </a:t>
            </a:r>
            <a:r>
              <a:rPr lang="en-US" sz="3100" dirty="0" smtClean="0"/>
              <a:t>clusters </a:t>
            </a:r>
            <a:r>
              <a:rPr lang="en-US" sz="3100" dirty="0"/>
              <a:t>of small, cherry-red, double flowers bloom </a:t>
            </a:r>
            <a:r>
              <a:rPr lang="en-US" sz="3100" dirty="0" smtClean="0"/>
              <a:t>throughout </a:t>
            </a:r>
            <a:r>
              <a:rPr lang="en-US" sz="3100" dirty="0"/>
              <a:t>the summer and into fall. Glossy green </a:t>
            </a:r>
            <a:r>
              <a:rPr lang="en-US" sz="3100" dirty="0" smtClean="0"/>
              <a:t>leaves </a:t>
            </a:r>
            <a:r>
              <a:rPr lang="en-US" sz="3100" dirty="0"/>
              <a:t>on an upright shrub reaching 4 to 6 feet in </a:t>
            </a:r>
            <a:br>
              <a:rPr lang="en-US" sz="3100" dirty="0"/>
            </a:br>
            <a:r>
              <a:rPr lang="en-US" sz="3100" dirty="0"/>
              <a:t>height. Tolerant of poor soil and </a:t>
            </a:r>
            <a:r>
              <a:rPr lang="en-US" sz="3100" dirty="0" smtClean="0"/>
              <a:t>tough conditions.</a:t>
            </a:r>
            <a:endParaRPr lang="en-US" sz="3100" dirty="0"/>
          </a:p>
        </p:txBody>
      </p:sp>
      <p:sp>
        <p:nvSpPr>
          <p:cNvPr id="99330"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9331" name="Picture 2" descr="Elmshorn"/>
          <p:cNvPicPr>
            <a:picLocks noChangeAspect="1" noChangeArrowheads="1"/>
          </p:cNvPicPr>
          <p:nvPr/>
        </p:nvPicPr>
        <p:blipFill>
          <a:blip r:embed="rId2"/>
          <a:srcRect/>
          <a:stretch>
            <a:fillRect/>
          </a:stretch>
        </p:blipFill>
        <p:spPr bwMode="auto">
          <a:xfrm>
            <a:off x="2286000" y="0"/>
            <a:ext cx="4595813" cy="50276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a:t>Frau Dagmar </a:t>
            </a:r>
            <a:r>
              <a:rPr lang="en-US" sz="3600" b="1" dirty="0" err="1"/>
              <a:t>Hartopp</a:t>
            </a:r>
            <a:r>
              <a:rPr lang="en-US" sz="3200" b="1" dirty="0"/>
              <a:t/>
            </a:r>
            <a:br>
              <a:rPr lang="en-US" sz="3200" b="1" dirty="0"/>
            </a:br>
            <a:r>
              <a:rPr lang="en-US" sz="3100" b="1" i="1" dirty="0"/>
              <a:t>Hybrid </a:t>
            </a:r>
            <a:r>
              <a:rPr lang="en-US" sz="3100" b="1" i="1" dirty="0" err="1"/>
              <a:t>Rugosa</a:t>
            </a:r>
            <a:r>
              <a:rPr lang="en-US" sz="3100" b="1" i="1" dirty="0"/>
              <a:t> (</a:t>
            </a:r>
            <a:r>
              <a:rPr lang="en-US" sz="3100" b="1" i="1" dirty="0" err="1"/>
              <a:t>Hastrup</a:t>
            </a:r>
            <a:r>
              <a:rPr lang="en-US" sz="3100" b="1" i="1" dirty="0"/>
              <a:t>, Denmark, 1914).</a:t>
            </a:r>
            <a:r>
              <a:rPr lang="en-US" sz="3100" b="1" dirty="0"/>
              <a:t> </a:t>
            </a:r>
            <a:r>
              <a:rPr lang="en-US" sz="3100" dirty="0" smtClean="0"/>
              <a:t>Lovely </a:t>
            </a:r>
            <a:r>
              <a:rPr lang="en-US" sz="3100" dirty="0"/>
              <a:t>pink, single, 3-inch blooms cover this </a:t>
            </a:r>
            <a:r>
              <a:rPr lang="en-US" sz="3100" dirty="0" smtClean="0"/>
              <a:t>low-growing </a:t>
            </a:r>
            <a:r>
              <a:rPr lang="en-US" sz="3100" dirty="0"/>
              <a:t>shrub repeatedly from spring to fall. </a:t>
            </a:r>
            <a:r>
              <a:rPr lang="en-US" sz="3100" dirty="0" smtClean="0"/>
              <a:t>Foliage </a:t>
            </a:r>
            <a:r>
              <a:rPr lang="en-US" sz="3100" dirty="0"/>
              <a:t>is dark, glossy green with outstanding </a:t>
            </a:r>
            <a:r>
              <a:rPr lang="en-US" sz="3100" dirty="0" smtClean="0"/>
              <a:t>fall </a:t>
            </a:r>
            <a:r>
              <a:rPr lang="en-US" sz="3100" dirty="0"/>
              <a:t>color, offsetting large red hips nicely. Height </a:t>
            </a:r>
            <a:r>
              <a:rPr lang="en-US" sz="3100" dirty="0" smtClean="0"/>
              <a:t>and </a:t>
            </a:r>
            <a:r>
              <a:rPr lang="en-US" sz="3100" dirty="0"/>
              <a:t>width 4 feet. </a:t>
            </a:r>
          </a:p>
        </p:txBody>
      </p:sp>
      <p:sp>
        <p:nvSpPr>
          <p:cNvPr id="100354"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0355" name="Picture 2" descr="Frau Dagmar Hartopp"/>
          <p:cNvPicPr>
            <a:picLocks noChangeAspect="1" noChangeArrowheads="1"/>
          </p:cNvPicPr>
          <p:nvPr/>
        </p:nvPicPr>
        <p:blipFill>
          <a:blip r:embed="rId2"/>
          <a:srcRect/>
          <a:stretch>
            <a:fillRect/>
          </a:stretch>
        </p:blipFill>
        <p:spPr bwMode="auto">
          <a:xfrm>
            <a:off x="9525" y="0"/>
            <a:ext cx="4648200" cy="4648200"/>
          </a:xfrm>
          <a:prstGeom prst="rect">
            <a:avLst/>
          </a:prstGeom>
          <a:noFill/>
          <a:ln w="9525">
            <a:noFill/>
            <a:miter lim="800000"/>
            <a:headEnd/>
            <a:tailEnd/>
          </a:ln>
        </p:spPr>
      </p:pic>
      <p:pic>
        <p:nvPicPr>
          <p:cNvPr id="100356" name="Picture 4" descr="Frau Dagmar Hartopp"/>
          <p:cNvPicPr>
            <a:picLocks noChangeAspect="1" noChangeArrowheads="1"/>
          </p:cNvPicPr>
          <p:nvPr/>
        </p:nvPicPr>
        <p:blipFill>
          <a:blip r:embed="rId3"/>
          <a:srcRect/>
          <a:stretch>
            <a:fillRect/>
          </a:stretch>
        </p:blipFill>
        <p:spPr bwMode="auto">
          <a:xfrm>
            <a:off x="4951413" y="-1588"/>
            <a:ext cx="4649787" cy="46497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err="1"/>
              <a:t>Goldbusch</a:t>
            </a:r>
            <a:r>
              <a:rPr lang="en-US" sz="3200" b="1" dirty="0"/>
              <a:t/>
            </a:r>
            <a:br>
              <a:rPr lang="en-US" sz="3200" b="1" dirty="0"/>
            </a:br>
            <a:r>
              <a:rPr lang="en-US" sz="3100" b="1" i="1" dirty="0"/>
              <a:t>Shrub (</a:t>
            </a:r>
            <a:r>
              <a:rPr lang="en-US" sz="3100" b="1" i="1" dirty="0" err="1"/>
              <a:t>Kordes</a:t>
            </a:r>
            <a:r>
              <a:rPr lang="en-US" sz="3100" b="1" i="1" dirty="0"/>
              <a:t>, 1954).</a:t>
            </a:r>
            <a:r>
              <a:rPr lang="en-US" sz="3100" dirty="0"/>
              <a:t> Coral </a:t>
            </a:r>
            <a:r>
              <a:rPr lang="en-US" sz="3100" dirty="0" smtClean="0"/>
              <a:t>colored </a:t>
            </a:r>
            <a:r>
              <a:rPr lang="en-US" sz="3100" dirty="0"/>
              <a:t>buds open to double (24-30 petals), </a:t>
            </a:r>
            <a:r>
              <a:rPr lang="en-US" sz="3100" dirty="0" smtClean="0"/>
              <a:t>peach-yellow </a:t>
            </a:r>
            <a:r>
              <a:rPr lang="en-US" sz="3100" dirty="0"/>
              <a:t>fragrant blooms, with good repeat and large </a:t>
            </a:r>
            <a:r>
              <a:rPr lang="en-US" sz="3100" dirty="0" smtClean="0"/>
              <a:t>hips</a:t>
            </a:r>
            <a:r>
              <a:rPr lang="en-US" sz="3100" dirty="0"/>
              <a:t>. A low, spreading bush that reaches 5 feet high </a:t>
            </a:r>
            <a:br>
              <a:rPr lang="en-US" sz="3100" dirty="0"/>
            </a:br>
            <a:r>
              <a:rPr lang="en-US" sz="3100" dirty="0"/>
              <a:t>and wide.</a:t>
            </a:r>
          </a:p>
        </p:txBody>
      </p:sp>
      <p:sp>
        <p:nvSpPr>
          <p:cNvPr id="101378"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1379" name="Picture 2" descr="Goldbusch"/>
          <p:cNvPicPr>
            <a:picLocks noChangeAspect="1" noChangeArrowheads="1"/>
          </p:cNvPicPr>
          <p:nvPr/>
        </p:nvPicPr>
        <p:blipFill>
          <a:blip r:embed="rId2"/>
          <a:srcRect/>
          <a:stretch>
            <a:fillRect/>
          </a:stretch>
        </p:blipFill>
        <p:spPr bwMode="auto">
          <a:xfrm>
            <a:off x="2209800" y="0"/>
            <a:ext cx="4724400" cy="472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601200" cy="1219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rtlCol="0">
            <a:normAutofit/>
          </a:bodyPr>
          <a:lstStyle/>
          <a:p>
            <a:pPr defTabSz="966612" eaLnBrk="1" fontAlgn="auto" hangingPunct="1">
              <a:spcAft>
                <a:spcPts val="0"/>
              </a:spcAft>
              <a:defRPr/>
            </a:pPr>
            <a:r>
              <a:rPr lang="en-US" dirty="0" smtClean="0">
                <a:effectLst>
                  <a:outerShdw blurRad="38100" dist="38100" dir="2700000" algn="tl">
                    <a:srgbClr val="000000">
                      <a:alpha val="43137"/>
                    </a:srgbClr>
                  </a:outerShdw>
                </a:effectLst>
                <a:latin typeface="Arial Black" pitchFamily="34" charset="0"/>
              </a:rPr>
              <a:t>Shrubs, Bushes, and Vines</a:t>
            </a:r>
            <a:endParaRPr lang="en-US" dirty="0">
              <a:effectLst>
                <a:outerShdw blurRad="38100" dist="38100" dir="2700000" algn="tl">
                  <a:srgbClr val="000000">
                    <a:alpha val="43137"/>
                  </a:srgbClr>
                </a:outerShdw>
              </a:effectLst>
              <a:latin typeface="Arial Black" pitchFamily="34" charset="0"/>
            </a:endParaRPr>
          </a:p>
        </p:txBody>
      </p:sp>
      <p:pic>
        <p:nvPicPr>
          <p:cNvPr id="82946" name="Picture 2" descr="http://cutabovefw.com/wp-content/uploads/2011/08/shrubs11.jpg">
            <a:hlinkClick r:id="rId2"/>
          </p:cNvPr>
          <p:cNvPicPr>
            <a:picLocks noChangeAspect="1" noChangeArrowheads="1"/>
          </p:cNvPicPr>
          <p:nvPr/>
        </p:nvPicPr>
        <p:blipFill>
          <a:blip r:embed="rId3"/>
          <a:srcRect/>
          <a:stretch>
            <a:fillRect/>
          </a:stretch>
        </p:blipFill>
        <p:spPr bwMode="auto">
          <a:xfrm>
            <a:off x="0" y="1212850"/>
            <a:ext cx="9601200" cy="63912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a:t>J. P. Connell</a:t>
            </a:r>
            <a:r>
              <a:rPr lang="en-US" sz="3200" b="1" dirty="0"/>
              <a:t/>
            </a:r>
            <a:br>
              <a:rPr lang="en-US" sz="3200" b="1" dirty="0"/>
            </a:br>
            <a:r>
              <a:rPr lang="en-US" sz="3100" b="1" i="1" dirty="0"/>
              <a:t>Shrub (Explorer </a:t>
            </a:r>
            <a:r>
              <a:rPr lang="en-US" sz="3100" b="1" i="1" dirty="0" smtClean="0"/>
              <a:t>Series,1987</a:t>
            </a:r>
            <a:r>
              <a:rPr lang="en-US" sz="3100" b="1" i="1" dirty="0"/>
              <a:t>).</a:t>
            </a:r>
            <a:r>
              <a:rPr lang="en-US" sz="3100" b="1" dirty="0"/>
              <a:t> </a:t>
            </a:r>
            <a:r>
              <a:rPr lang="en-US" sz="3100" dirty="0"/>
              <a:t>Fragrant, pale yellow </a:t>
            </a:r>
            <a:r>
              <a:rPr lang="en-US" sz="3100" dirty="0" smtClean="0"/>
              <a:t>double flowers </a:t>
            </a:r>
            <a:r>
              <a:rPr lang="en-US" sz="3100" dirty="0"/>
              <a:t>begin </a:t>
            </a:r>
            <a:r>
              <a:rPr lang="en-US" sz="3100" dirty="0" smtClean="0"/>
              <a:t>with </a:t>
            </a:r>
            <a:r>
              <a:rPr lang="en-US" sz="3100" dirty="0"/>
              <a:t>hybrid tea form, then open to expose the </a:t>
            </a:r>
            <a:br>
              <a:rPr lang="en-US" sz="3100" dirty="0"/>
            </a:br>
            <a:r>
              <a:rPr lang="en-US" sz="3100" dirty="0"/>
              <a:t>stamens. June flowering with some repeat bloom </a:t>
            </a:r>
            <a:r>
              <a:rPr lang="en-US" sz="3100" dirty="0" smtClean="0"/>
              <a:t>throughout </a:t>
            </a:r>
            <a:r>
              <a:rPr lang="en-US" sz="3100" dirty="0"/>
              <a:t>the season. Vigorous upright shrub </a:t>
            </a:r>
            <a:r>
              <a:rPr lang="en-US" sz="3100" dirty="0" smtClean="0"/>
              <a:t>growing </a:t>
            </a:r>
            <a:r>
              <a:rPr lang="en-US" sz="3100" dirty="0"/>
              <a:t>3 to 5 feet tall and wide.</a:t>
            </a:r>
          </a:p>
        </p:txBody>
      </p:sp>
      <p:sp>
        <p:nvSpPr>
          <p:cNvPr id="102402"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2403" name="Picture 2" descr="J. P. Connell"/>
          <p:cNvPicPr>
            <a:picLocks noChangeAspect="1" noChangeArrowheads="1"/>
          </p:cNvPicPr>
          <p:nvPr/>
        </p:nvPicPr>
        <p:blipFill>
          <a:blip r:embed="rId2"/>
          <a:srcRect/>
          <a:stretch>
            <a:fillRect/>
          </a:stretch>
        </p:blipFill>
        <p:spPr bwMode="auto">
          <a:xfrm>
            <a:off x="2286000" y="0"/>
            <a:ext cx="4800600" cy="4800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a:t>Lavender Jewel</a:t>
            </a:r>
            <a:br>
              <a:rPr lang="en-US" sz="3600" b="1" dirty="0"/>
            </a:br>
            <a:r>
              <a:rPr lang="en-US" sz="3200" b="1" i="1" dirty="0"/>
              <a:t>Miniature (Moore, </a:t>
            </a:r>
            <a:r>
              <a:rPr lang="en-US" sz="3200" b="1" i="1" dirty="0" smtClean="0"/>
              <a:t>1978</a:t>
            </a:r>
            <a:r>
              <a:rPr lang="en-US" sz="3200" b="1" i="1" dirty="0"/>
              <a:t>).</a:t>
            </a:r>
            <a:r>
              <a:rPr lang="en-US" sz="3200" b="1" dirty="0"/>
              <a:t> </a:t>
            </a:r>
            <a:r>
              <a:rPr lang="en-US" sz="3200" dirty="0"/>
              <a:t>Shapely, high centered lavender-mauve </a:t>
            </a:r>
            <a:r>
              <a:rPr lang="en-US" sz="3200" dirty="0" smtClean="0"/>
              <a:t>blooms </a:t>
            </a:r>
            <a:r>
              <a:rPr lang="en-US" sz="3200" dirty="0"/>
              <a:t>cover this compact bush all summer long. Dark </a:t>
            </a:r>
            <a:br>
              <a:rPr lang="en-US" sz="3200" dirty="0"/>
            </a:br>
            <a:r>
              <a:rPr lang="en-US" sz="3200" dirty="0"/>
              <a:t>glossy green foliage is disease resistant. Height 18 </a:t>
            </a:r>
            <a:r>
              <a:rPr lang="en-US" sz="3200" dirty="0" smtClean="0"/>
              <a:t>to </a:t>
            </a:r>
            <a:r>
              <a:rPr lang="en-US" sz="3200" dirty="0"/>
              <a:t>24 inches. </a:t>
            </a:r>
          </a:p>
        </p:txBody>
      </p:sp>
      <p:sp>
        <p:nvSpPr>
          <p:cNvPr id="103426"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3427" name="Picture 2" descr="Lavender Jewel"/>
          <p:cNvPicPr>
            <a:picLocks noChangeAspect="1" noChangeArrowheads="1"/>
          </p:cNvPicPr>
          <p:nvPr/>
        </p:nvPicPr>
        <p:blipFill>
          <a:blip r:embed="rId2"/>
          <a:srcRect/>
          <a:stretch>
            <a:fillRect/>
          </a:stretch>
        </p:blipFill>
        <p:spPr bwMode="auto">
          <a:xfrm>
            <a:off x="2209800" y="-1588"/>
            <a:ext cx="4791075" cy="47910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err="1"/>
              <a:t>Morden</a:t>
            </a:r>
            <a:r>
              <a:rPr lang="en-US" sz="3600" b="1" dirty="0"/>
              <a:t> Sunrise (PP13,969)</a:t>
            </a:r>
            <a:br>
              <a:rPr lang="en-US" sz="3600" b="1" dirty="0"/>
            </a:br>
            <a:r>
              <a:rPr lang="en-US" sz="3100" b="1" i="1" dirty="0"/>
              <a:t>(Parkland </a:t>
            </a:r>
            <a:r>
              <a:rPr lang="en-US" sz="3100" b="1" i="1" dirty="0" smtClean="0"/>
              <a:t>Series</a:t>
            </a:r>
            <a:r>
              <a:rPr lang="en-US" sz="3100" b="1" i="1" dirty="0"/>
              <a:t>, Davidson,1999).</a:t>
            </a:r>
            <a:r>
              <a:rPr lang="en-US" sz="3100" b="1" dirty="0"/>
              <a:t> </a:t>
            </a:r>
            <a:r>
              <a:rPr lang="en-US" sz="3100" dirty="0"/>
              <a:t>Fragrant, semi-double </a:t>
            </a:r>
            <a:br>
              <a:rPr lang="en-US" sz="3100" dirty="0"/>
            </a:br>
            <a:r>
              <a:rPr lang="en-US" sz="3100" dirty="0"/>
              <a:t>blooms are held in trusses of up to 15 </a:t>
            </a:r>
            <a:r>
              <a:rPr lang="en-US" sz="3100" dirty="0" smtClean="0"/>
              <a:t>flowers, opening </a:t>
            </a:r>
            <a:r>
              <a:rPr lang="en-US" sz="3100" dirty="0"/>
              <a:t>orange, aging to bright yellow and finally </a:t>
            </a:r>
            <a:r>
              <a:rPr lang="en-US" sz="3100" dirty="0" smtClean="0"/>
              <a:t>creamy </a:t>
            </a:r>
            <a:r>
              <a:rPr lang="en-US" sz="3100" dirty="0"/>
              <a:t>white. A low-growing, hardy shrub with </a:t>
            </a:r>
            <a:r>
              <a:rPr lang="en-US" sz="3100" dirty="0" smtClean="0"/>
              <a:t>upright </a:t>
            </a:r>
            <a:r>
              <a:rPr lang="en-US" sz="3100" dirty="0"/>
              <a:t>canes and glossy, deep green foliage. </a:t>
            </a:r>
            <a:br>
              <a:rPr lang="en-US" sz="3100" dirty="0"/>
            </a:br>
            <a:r>
              <a:rPr lang="en-US" sz="3100" dirty="0"/>
              <a:t>Height </a:t>
            </a:r>
            <a:r>
              <a:rPr lang="en-US" sz="3100" dirty="0" smtClean="0"/>
              <a:t>and </a:t>
            </a:r>
            <a:r>
              <a:rPr lang="en-US" sz="3100" dirty="0"/>
              <a:t>width 2 to 3 feet.</a:t>
            </a:r>
          </a:p>
        </p:txBody>
      </p:sp>
      <p:sp>
        <p:nvSpPr>
          <p:cNvPr id="104450"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4451" name="Picture 2" descr="Morden Sunrise (PP13,969)"/>
          <p:cNvPicPr>
            <a:picLocks noChangeAspect="1" noChangeArrowheads="1"/>
          </p:cNvPicPr>
          <p:nvPr/>
        </p:nvPicPr>
        <p:blipFill>
          <a:blip r:embed="rId2"/>
          <a:srcRect/>
          <a:stretch>
            <a:fillRect/>
          </a:stretch>
        </p:blipFill>
        <p:spPr bwMode="auto">
          <a:xfrm>
            <a:off x="2286000" y="9525"/>
            <a:ext cx="4638675" cy="4638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dirty="0" smtClean="0"/>
              <a:t>Prairie Sunrise</a:t>
            </a:r>
            <a:r>
              <a:rPr lang="en-US" sz="3200" b="1" dirty="0" smtClean="0"/>
              <a:t/>
            </a:r>
            <a:br>
              <a:rPr lang="en-US" sz="3200" b="1" dirty="0" smtClean="0"/>
            </a:br>
            <a:r>
              <a:rPr lang="en-US" sz="3100" dirty="0" smtClean="0"/>
              <a:t> </a:t>
            </a:r>
            <a:r>
              <a:rPr lang="en-US" sz="3100" b="1" i="1" dirty="0"/>
              <a:t>Shrub (Buck, 1997).</a:t>
            </a:r>
            <a:r>
              <a:rPr lang="en-US" sz="3100" b="1" dirty="0"/>
              <a:t> </a:t>
            </a:r>
            <a:r>
              <a:rPr lang="en-US" sz="3100" dirty="0" smtClean="0"/>
              <a:t>Lush</a:t>
            </a:r>
            <a:r>
              <a:rPr lang="en-US" sz="3100" dirty="0"/>
              <a:t>, fragrant, apricot blooms are very full with </a:t>
            </a:r>
            <a:r>
              <a:rPr lang="en-US" sz="3100" dirty="0" smtClean="0"/>
              <a:t>petals </a:t>
            </a:r>
            <a:r>
              <a:rPr lang="en-US" sz="3100" dirty="0"/>
              <a:t>in a quartered pattern. Blooms abundantly all </a:t>
            </a:r>
            <a:r>
              <a:rPr lang="en-US" sz="3100" dirty="0" smtClean="0"/>
              <a:t>season </a:t>
            </a:r>
            <a:r>
              <a:rPr lang="en-US" sz="3100" dirty="0"/>
              <a:t>on a compact bush 3 feet tall and wide. </a:t>
            </a:r>
            <a:r>
              <a:rPr lang="en-US" sz="3100" dirty="0" smtClean="0"/>
              <a:t>Large</a:t>
            </a:r>
            <a:r>
              <a:rPr lang="en-US" sz="3100" dirty="0"/>
              <a:t>, medium green leaves are very disease </a:t>
            </a:r>
            <a:r>
              <a:rPr lang="en-US" sz="3100" dirty="0" smtClean="0"/>
              <a:t>resistant</a:t>
            </a:r>
            <a:r>
              <a:rPr lang="en-US" sz="3100" dirty="0"/>
              <a:t>.</a:t>
            </a:r>
          </a:p>
        </p:txBody>
      </p:sp>
      <p:sp>
        <p:nvSpPr>
          <p:cNvPr id="105474"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5475" name="Picture 2" descr="Prairie Sunrise"/>
          <p:cNvPicPr>
            <a:picLocks noChangeAspect="1" noChangeArrowheads="1"/>
          </p:cNvPicPr>
          <p:nvPr/>
        </p:nvPicPr>
        <p:blipFill>
          <a:blip r:embed="rId2"/>
          <a:srcRect/>
          <a:stretch>
            <a:fillRect/>
          </a:stretch>
        </p:blipFill>
        <p:spPr bwMode="auto">
          <a:xfrm>
            <a:off x="2590800" y="-1588"/>
            <a:ext cx="4649788" cy="46497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7625" y="4716463"/>
            <a:ext cx="9601200" cy="2559050"/>
          </a:xfrm>
        </p:spPr>
        <p:txBody>
          <a:bodyPr/>
          <a:lstStyle/>
          <a:p>
            <a:pPr eaLnBrk="1" hangingPunct="1"/>
            <a:r>
              <a:rPr lang="en-US" sz="3200" b="1" smtClean="0"/>
              <a:t>Queen of Bourbons (Bourbon Queen)</a:t>
            </a:r>
            <a:br>
              <a:rPr lang="en-US" sz="3200" b="1" smtClean="0"/>
            </a:br>
            <a:r>
              <a:rPr lang="en-US" sz="2800" b="1" i="1" smtClean="0"/>
              <a:t>Bourbon (Mauget, 1834).</a:t>
            </a:r>
            <a:r>
              <a:rPr lang="en-US" sz="2800" smtClean="0"/>
              <a:t> Very fragrant cupped blooms in shades of magenta and pink, with some repeat. Tolerant of shade and poor soils. Grows to 6 feet in height and width, or can be trained to climb. Light green foliage.</a:t>
            </a:r>
          </a:p>
        </p:txBody>
      </p:sp>
      <p:sp>
        <p:nvSpPr>
          <p:cNvPr id="106498"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6499" name="Picture 2" descr="Queen of Bourbons (Bourbon Queen)"/>
          <p:cNvPicPr>
            <a:picLocks noChangeAspect="1" noChangeArrowheads="1"/>
          </p:cNvPicPr>
          <p:nvPr/>
        </p:nvPicPr>
        <p:blipFill>
          <a:blip r:embed="rId2"/>
          <a:srcRect/>
          <a:stretch>
            <a:fillRect/>
          </a:stretch>
        </p:blipFill>
        <p:spPr bwMode="auto">
          <a:xfrm>
            <a:off x="2133600" y="9525"/>
            <a:ext cx="4867275" cy="48672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4716463"/>
            <a:ext cx="9601200" cy="2559050"/>
          </a:xfrm>
        </p:spPr>
        <p:txBody>
          <a:bodyPr rtlCol="0">
            <a:normAutofit fontScale="90000"/>
          </a:bodyPr>
          <a:lstStyle/>
          <a:p>
            <a:pPr defTabSz="966612" eaLnBrk="1" fontAlgn="auto" hangingPunct="1">
              <a:spcAft>
                <a:spcPts val="0"/>
              </a:spcAft>
              <a:defRPr/>
            </a:pPr>
            <a:r>
              <a:rPr lang="en-US" sz="3600" b="1" i="1" dirty="0"/>
              <a:t>Rosa </a:t>
            </a:r>
            <a:r>
              <a:rPr lang="en-US" sz="3600" b="1" i="1" dirty="0" err="1"/>
              <a:t>glauca</a:t>
            </a:r>
            <a:r>
              <a:rPr lang="en-US" sz="3600" b="1" i="1" dirty="0"/>
              <a:t> </a:t>
            </a:r>
            <a:r>
              <a:rPr lang="en-US" sz="3600" b="1" dirty="0" smtClean="0"/>
              <a:t>(Red </a:t>
            </a:r>
            <a:r>
              <a:rPr lang="en-US" sz="3600" b="1" dirty="0"/>
              <a:t>Leaf Rose)</a:t>
            </a:r>
            <a:br>
              <a:rPr lang="en-US" sz="3600" b="1" dirty="0"/>
            </a:br>
            <a:r>
              <a:rPr lang="en-US" sz="3100" b="1" i="1" dirty="0"/>
              <a:t>Species Rose (1830).</a:t>
            </a:r>
            <a:r>
              <a:rPr lang="en-US" sz="3100" b="1" dirty="0"/>
              <a:t> </a:t>
            </a:r>
            <a:r>
              <a:rPr lang="en-US" sz="3100" dirty="0"/>
              <a:t>Starry, single pink </a:t>
            </a:r>
            <a:r>
              <a:rPr lang="en-US" sz="3100" dirty="0" smtClean="0"/>
              <a:t>flowers </a:t>
            </a:r>
            <a:r>
              <a:rPr lang="en-US" sz="3100" dirty="0"/>
              <a:t>in spring are complemented by plum colored </a:t>
            </a:r>
            <a:r>
              <a:rPr lang="en-US" sz="3100" dirty="0" smtClean="0"/>
              <a:t>foliage</a:t>
            </a:r>
            <a:r>
              <a:rPr lang="en-US" sz="3100" dirty="0"/>
              <a:t>. Orange hips remain on the bush through fall </a:t>
            </a:r>
            <a:r>
              <a:rPr lang="en-US" sz="3100" dirty="0" smtClean="0"/>
              <a:t>and </a:t>
            </a:r>
            <a:r>
              <a:rPr lang="en-US" sz="3100" dirty="0"/>
              <a:t>winter. A very hardy, drought resistant shrub </a:t>
            </a:r>
            <a:r>
              <a:rPr lang="en-US" sz="3100" dirty="0" smtClean="0"/>
              <a:t>with </a:t>
            </a:r>
            <a:r>
              <a:rPr lang="en-US" sz="3100" dirty="0"/>
              <a:t>graceful red canes 7 to 9 feet tall</a:t>
            </a:r>
            <a:r>
              <a:rPr lang="en-US" sz="3100" dirty="0" smtClean="0"/>
              <a:t>.</a:t>
            </a:r>
            <a:endParaRPr lang="en-US" sz="3200" dirty="0"/>
          </a:p>
        </p:txBody>
      </p:sp>
      <p:sp>
        <p:nvSpPr>
          <p:cNvPr id="107522"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7523" name="Picture 2" descr="Rosa glauca (Rosa rubrifolia, Red Leaf Rose)"/>
          <p:cNvPicPr>
            <a:picLocks noChangeAspect="1" noChangeArrowheads="1"/>
          </p:cNvPicPr>
          <p:nvPr/>
        </p:nvPicPr>
        <p:blipFill>
          <a:blip r:embed="rId2"/>
          <a:srcRect/>
          <a:stretch>
            <a:fillRect/>
          </a:stretch>
        </p:blipFill>
        <p:spPr bwMode="auto">
          <a:xfrm>
            <a:off x="2286000" y="-1588"/>
            <a:ext cx="4732338" cy="47323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7625" y="4716463"/>
            <a:ext cx="9601200" cy="2559050"/>
          </a:xfrm>
        </p:spPr>
        <p:txBody>
          <a:bodyPr/>
          <a:lstStyle/>
          <a:p>
            <a:pPr eaLnBrk="1" hangingPunct="1"/>
            <a:r>
              <a:rPr lang="en-US" sz="3200" b="1" smtClean="0"/>
              <a:t>Sea Foam</a:t>
            </a:r>
            <a:br>
              <a:rPr lang="en-US" sz="3200" b="1" smtClean="0"/>
            </a:br>
            <a:r>
              <a:rPr lang="en-US" sz="2800" b="1" i="1" smtClean="0"/>
              <a:t>Shrub (Schwartz, 1964).</a:t>
            </a:r>
            <a:r>
              <a:rPr lang="en-US" sz="2800" i="1" smtClean="0"/>
              <a:t> </a:t>
            </a:r>
            <a:r>
              <a:rPr lang="en-US" sz="2800" smtClean="0"/>
              <a:t>Clusters of blush-pink buds open to double white blooms. Glossy foliage on a trailing bush. "Earth-Kind Rose".</a:t>
            </a:r>
          </a:p>
        </p:txBody>
      </p:sp>
      <p:sp>
        <p:nvSpPr>
          <p:cNvPr id="108546"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8547" name="Picture 2" descr="Sea Foam"/>
          <p:cNvPicPr>
            <a:picLocks noChangeAspect="1" noChangeArrowheads="1"/>
          </p:cNvPicPr>
          <p:nvPr/>
        </p:nvPicPr>
        <p:blipFill>
          <a:blip r:embed="rId2"/>
          <a:srcRect/>
          <a:stretch>
            <a:fillRect/>
          </a:stretch>
        </p:blipFill>
        <p:spPr bwMode="auto">
          <a:xfrm>
            <a:off x="2286000" y="-20638"/>
            <a:ext cx="5189538" cy="51895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3" y="4746625"/>
            <a:ext cx="9601200" cy="2559050"/>
          </a:xfrm>
        </p:spPr>
        <p:txBody>
          <a:bodyPr rtlCol="0">
            <a:normAutofit fontScale="90000"/>
          </a:bodyPr>
          <a:lstStyle/>
          <a:p>
            <a:pPr defTabSz="966612" eaLnBrk="1" fontAlgn="auto" hangingPunct="1">
              <a:spcAft>
                <a:spcPts val="0"/>
              </a:spcAft>
              <a:defRPr/>
            </a:pPr>
            <a:r>
              <a:rPr lang="en-US" sz="3200" b="1" dirty="0"/>
              <a:t>The Fairy</a:t>
            </a:r>
            <a:br>
              <a:rPr lang="en-US" sz="3200" b="1" dirty="0"/>
            </a:br>
            <a:r>
              <a:rPr lang="en-US" sz="3100" b="1" i="1" dirty="0" err="1"/>
              <a:t>Polyantha</a:t>
            </a:r>
            <a:r>
              <a:rPr lang="en-US" sz="3100" b="1" i="1" dirty="0"/>
              <a:t> (</a:t>
            </a:r>
            <a:r>
              <a:rPr lang="en-US" sz="3100" b="1" i="1" dirty="0" err="1"/>
              <a:t>Bentall</a:t>
            </a:r>
            <a:r>
              <a:rPr lang="en-US" sz="3100" b="1" i="1" dirty="0"/>
              <a:t>, 1932).</a:t>
            </a:r>
            <a:r>
              <a:rPr lang="en-US" sz="3100" dirty="0"/>
              <a:t> </a:t>
            </a:r>
            <a:r>
              <a:rPr lang="en-US" sz="3100" dirty="0" smtClean="0"/>
              <a:t>The </a:t>
            </a:r>
            <a:r>
              <a:rPr lang="en-US" sz="3100" dirty="0"/>
              <a:t>vigorous, low-growing dense habit of this rose </a:t>
            </a:r>
            <a:r>
              <a:rPr lang="en-US" sz="3100" dirty="0" smtClean="0"/>
              <a:t>makes </a:t>
            </a:r>
            <a:r>
              <a:rPr lang="en-US" sz="3100" dirty="0"/>
              <a:t>it an excellent ground cover or container </a:t>
            </a:r>
            <a:r>
              <a:rPr lang="en-US" sz="3100" dirty="0" smtClean="0"/>
              <a:t>plant</a:t>
            </a:r>
            <a:r>
              <a:rPr lang="en-US" sz="3100" dirty="0"/>
              <a:t>. Covered with sprays of frilly double </a:t>
            </a:r>
            <a:r>
              <a:rPr lang="en-US" sz="3100" dirty="0" smtClean="0"/>
              <a:t>pink flowers </a:t>
            </a:r>
            <a:r>
              <a:rPr lang="en-US" sz="3100" dirty="0"/>
              <a:t>all </a:t>
            </a:r>
            <a:r>
              <a:rPr lang="en-US" sz="3100" dirty="0" smtClean="0"/>
              <a:t>summer</a:t>
            </a:r>
            <a:r>
              <a:rPr lang="en-US" sz="3100" dirty="0"/>
              <a:t>. Foliage is glossy green. Height </a:t>
            </a:r>
            <a:r>
              <a:rPr lang="en-US" sz="3100" dirty="0" smtClean="0"/>
              <a:t>&amp; </a:t>
            </a:r>
            <a:r>
              <a:rPr lang="en-US" sz="3100" dirty="0"/>
              <a:t>spread 2 1/2 ft.</a:t>
            </a:r>
          </a:p>
        </p:txBody>
      </p:sp>
      <p:sp>
        <p:nvSpPr>
          <p:cNvPr id="109570"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09571" name="Picture 2" descr="The Fairy"/>
          <p:cNvPicPr>
            <a:picLocks noChangeAspect="1" noChangeArrowheads="1"/>
          </p:cNvPicPr>
          <p:nvPr/>
        </p:nvPicPr>
        <p:blipFill>
          <a:blip r:embed="rId2"/>
          <a:srcRect/>
          <a:stretch>
            <a:fillRect/>
          </a:stretch>
        </p:blipFill>
        <p:spPr bwMode="auto">
          <a:xfrm>
            <a:off x="2209800" y="0"/>
            <a:ext cx="4878388" cy="48783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3" y="4746625"/>
            <a:ext cx="9601200" cy="2559050"/>
          </a:xfrm>
        </p:spPr>
        <p:txBody>
          <a:bodyPr rtlCol="0">
            <a:normAutofit fontScale="90000"/>
          </a:bodyPr>
          <a:lstStyle/>
          <a:p>
            <a:pPr defTabSz="966612" eaLnBrk="1" fontAlgn="auto" hangingPunct="1">
              <a:spcAft>
                <a:spcPts val="0"/>
              </a:spcAft>
              <a:defRPr/>
            </a:pPr>
            <a:r>
              <a:rPr lang="en-US" sz="3600" b="1" dirty="0"/>
              <a:t>William </a:t>
            </a:r>
            <a:r>
              <a:rPr lang="en-US" sz="3600" b="1" dirty="0" err="1"/>
              <a:t>Lobb</a:t>
            </a:r>
            <a:r>
              <a:rPr lang="en-US" sz="3600" b="1" dirty="0"/>
              <a:t> (Old Velvet Moss)</a:t>
            </a:r>
            <a:br>
              <a:rPr lang="en-US" sz="3600" b="1" dirty="0"/>
            </a:br>
            <a:r>
              <a:rPr lang="en-US" sz="3100" b="1" i="1" dirty="0"/>
              <a:t>Moss </a:t>
            </a:r>
            <a:r>
              <a:rPr lang="en-US" sz="3100" b="1" i="1" dirty="0" smtClean="0"/>
              <a:t>(</a:t>
            </a:r>
            <a:r>
              <a:rPr lang="en-US" sz="3100" b="1" i="1" dirty="0" err="1"/>
              <a:t>Laffay</a:t>
            </a:r>
            <a:r>
              <a:rPr lang="en-US" sz="3100" b="1" i="1" dirty="0"/>
              <a:t>, 1855).</a:t>
            </a:r>
            <a:r>
              <a:rPr lang="en-US" sz="3100" b="1" dirty="0"/>
              <a:t> </a:t>
            </a:r>
            <a:r>
              <a:rPr lang="en-US" sz="3100" dirty="0"/>
              <a:t>Large, crimson-purple </a:t>
            </a:r>
            <a:r>
              <a:rPr lang="en-US" sz="3100" dirty="0" smtClean="0"/>
              <a:t>blooms with </a:t>
            </a:r>
            <a:r>
              <a:rPr lang="en-US" sz="3100" dirty="0"/>
              <a:t>a lighter lilac-pink reverse cover the bush in </a:t>
            </a:r>
            <a:r>
              <a:rPr lang="en-US" sz="3100" dirty="0" smtClean="0"/>
              <a:t>mid-summer</a:t>
            </a:r>
            <a:r>
              <a:rPr lang="en-US" sz="3100" dirty="0"/>
              <a:t>. The buds are heavily mossed and pine </a:t>
            </a:r>
            <a:r>
              <a:rPr lang="en-US" sz="3100" dirty="0" smtClean="0"/>
              <a:t>scented</a:t>
            </a:r>
            <a:r>
              <a:rPr lang="en-US" sz="3100" dirty="0"/>
              <a:t>. Vigorous, prickly growth to </a:t>
            </a:r>
            <a:br>
              <a:rPr lang="en-US" sz="3100" dirty="0"/>
            </a:br>
            <a:r>
              <a:rPr lang="en-US" sz="3100" dirty="0"/>
              <a:t>a height of 6 feet.</a:t>
            </a:r>
          </a:p>
        </p:txBody>
      </p:sp>
      <p:sp>
        <p:nvSpPr>
          <p:cNvPr id="111618"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1619" name="Picture 2" descr="William Lobb (Old Velvet Moss)"/>
          <p:cNvPicPr>
            <a:picLocks noChangeAspect="1" noChangeArrowheads="1"/>
          </p:cNvPicPr>
          <p:nvPr/>
        </p:nvPicPr>
        <p:blipFill>
          <a:blip r:embed="rId2"/>
          <a:srcRect/>
          <a:stretch>
            <a:fillRect/>
          </a:stretch>
        </p:blipFill>
        <p:spPr bwMode="auto">
          <a:xfrm>
            <a:off x="2286000" y="0"/>
            <a:ext cx="4802188" cy="48021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5360988" y="11113"/>
            <a:ext cx="4240212" cy="7153275"/>
          </a:xfrm>
        </p:spPr>
        <p:txBody>
          <a:bodyPr/>
          <a:lstStyle/>
          <a:p>
            <a:pPr eaLnBrk="1" hangingPunct="1"/>
            <a:r>
              <a:rPr lang="en-US" sz="3000" b="1" smtClean="0">
                <a:latin typeface="Times New Roman" pitchFamily="18" charset="0"/>
                <a:cs typeface="Times New Roman" pitchFamily="18" charset="0"/>
              </a:rPr>
              <a:t>“Anne” Yellow Raspberry</a:t>
            </a:r>
            <a:br>
              <a:rPr lang="en-US" sz="3000" b="1" smtClean="0">
                <a:latin typeface="Times New Roman" pitchFamily="18" charset="0"/>
                <a:cs typeface="Times New Roman" pitchFamily="18" charset="0"/>
              </a:rPr>
            </a:br>
            <a:r>
              <a:rPr lang="fr-FR" sz="3000" b="1" i="1" smtClean="0">
                <a:latin typeface="Times New Roman" pitchFamily="18" charset="0"/>
                <a:cs typeface="Times New Roman" pitchFamily="18" charset="0"/>
              </a:rPr>
              <a:t>Rubus idaeus "Anne"</a:t>
            </a:r>
            <a:br>
              <a:rPr lang="fr-FR" sz="3000" b="1" i="1" smtClean="0">
                <a:latin typeface="Times New Roman" pitchFamily="18" charset="0"/>
                <a:cs typeface="Times New Roman" pitchFamily="18" charset="0"/>
              </a:rPr>
            </a:br>
            <a:r>
              <a:rPr lang="fr-FR" sz="3000" b="1" i="1" smtClean="0">
                <a:latin typeface="Times New Roman" pitchFamily="18" charset="0"/>
                <a:cs typeface="Times New Roman" pitchFamily="18" charset="0"/>
              </a:rPr>
              <a:t/>
            </a:r>
            <a:br>
              <a:rPr lang="fr-FR" sz="3000" b="1" i="1" smtClean="0">
                <a:latin typeface="Times New Roman" pitchFamily="18" charset="0"/>
                <a:cs typeface="Times New Roman" pitchFamily="18" charset="0"/>
              </a:rPr>
            </a:br>
            <a:r>
              <a:rPr lang="en-US" sz="2300" smtClean="0">
                <a:latin typeface="Times New Roman" pitchFamily="18" charset="0"/>
                <a:cs typeface="Times New Roman" pitchFamily="18" charset="0"/>
              </a:rPr>
              <a:t>A primocane raspberry.  Arching canes produce large, sweet yellow raspberries on the current year's growth, making it ideal for areas where raspberries winter kill. Mow old canes with lawnmower in early-spring.  Yellow fruits are less attractive to birds than red.</a:t>
            </a:r>
            <a:br>
              <a:rPr lang="en-US" sz="2300" smtClean="0">
                <a:latin typeface="Times New Roman" pitchFamily="18" charset="0"/>
                <a:cs typeface="Times New Roman" pitchFamily="18" charset="0"/>
              </a:rPr>
            </a:br>
            <a:r>
              <a:rPr lang="en-US" sz="1900" b="1" smtClean="0"/>
              <a:t>Mature Height: 4-5’</a:t>
            </a:r>
            <a:br>
              <a:rPr lang="en-US" sz="1900" b="1" smtClean="0"/>
            </a:br>
            <a:r>
              <a:rPr lang="en-US" sz="1900" b="1" smtClean="0"/>
              <a:t>Mature Spread: 1-3’</a:t>
            </a:r>
            <a:br>
              <a:rPr lang="en-US" sz="1900" b="1" smtClean="0"/>
            </a:br>
            <a:r>
              <a:rPr lang="en-US" sz="1900" b="1" smtClean="0"/>
              <a:t>Exposure: Sun</a:t>
            </a:r>
            <a:br>
              <a:rPr lang="en-US" sz="1900" b="1" smtClean="0"/>
            </a:br>
            <a:r>
              <a:rPr lang="en-US" sz="1900" b="1" smtClean="0"/>
              <a:t>Water Requirements: Medium</a:t>
            </a:r>
            <a:endParaRPr lang="en-US" sz="1900" smtClean="0">
              <a:latin typeface="Times New Roman" pitchFamily="18" charset="0"/>
              <a:cs typeface="Times New Roman" pitchFamily="18" charset="0"/>
            </a:endParaRPr>
          </a:p>
        </p:txBody>
      </p:sp>
      <p:sp>
        <p:nvSpPr>
          <p:cNvPr id="112642"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12643"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2644" name="Picture 2" descr="http://www.burpee.com/images/product/prod000524/prod000524_lg.jpg">
            <a:hlinkClick r:id="rId2"/>
          </p:cNvPr>
          <p:cNvPicPr>
            <a:picLocks noChangeAspect="1" noChangeArrowheads="1"/>
          </p:cNvPicPr>
          <p:nvPr/>
        </p:nvPicPr>
        <p:blipFill>
          <a:blip r:embed="rId3"/>
          <a:srcRect/>
          <a:stretch>
            <a:fillRect/>
          </a:stretch>
        </p:blipFill>
        <p:spPr bwMode="auto">
          <a:xfrm>
            <a:off x="22225" y="487363"/>
            <a:ext cx="5287963" cy="63404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400" b="1" dirty="0">
                <a:latin typeface="Times New Roman" pitchFamily="18" charset="0"/>
                <a:cs typeface="Times New Roman" pitchFamily="18" charset="0"/>
              </a:rPr>
              <a:t>Saskatoon Serviceberry, Juneberry</a:t>
            </a:r>
            <a:br>
              <a:rPr lang="en-US" sz="3400" b="1" dirty="0">
                <a:latin typeface="Times New Roman" pitchFamily="18" charset="0"/>
                <a:cs typeface="Times New Roman" pitchFamily="18" charset="0"/>
              </a:rPr>
            </a:br>
            <a:r>
              <a:rPr lang="en-US" sz="3400" b="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Amelanchier</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alnifolia</a:t>
            </a:r>
            <a:r>
              <a:rPr lang="en-US" sz="3400" b="1" i="1" dirty="0">
                <a:latin typeface="Times New Roman" pitchFamily="18" charset="0"/>
                <a:cs typeface="Times New Roman" pitchFamily="18" charset="0"/>
              </a:rPr>
              <a:t/>
            </a:r>
            <a:br>
              <a:rPr lang="en-US" sz="3400" b="1" i="1" dirty="0">
                <a:latin typeface="Times New Roman" pitchFamily="18" charset="0"/>
                <a:cs typeface="Times New Roman" pitchFamily="18" charset="0"/>
              </a:rPr>
            </a:br>
            <a:r>
              <a:rPr lang="en-US" sz="2300" dirty="0">
                <a:latin typeface="Times New Roman" pitchFamily="18" charset="0"/>
                <a:cs typeface="Times New Roman" pitchFamily="18" charset="0"/>
              </a:rPr>
              <a:t>Multi-stemmed shrub with clusters of small, fragrant white flowers in spring.  Oval leaves turn gold and soft red in fall.  Small, purple-black edible fruits in mid-summer.</a:t>
            </a:r>
            <a:br>
              <a:rPr lang="en-US" sz="2300" dirty="0">
                <a:latin typeface="Times New Roman" pitchFamily="18" charset="0"/>
                <a:cs typeface="Times New Roman" pitchFamily="18" charset="0"/>
              </a:rPr>
            </a:br>
            <a:r>
              <a:rPr lang="en-US" sz="1900" b="1" dirty="0"/>
              <a:t>Mature Height</a:t>
            </a:r>
            <a:r>
              <a:rPr lang="en-US" sz="1900" b="1"/>
              <a:t>: 6-15’  </a:t>
            </a:r>
            <a:r>
              <a:rPr lang="en-US" sz="1900" b="1" dirty="0"/>
              <a:t>Mature Spread: 8’  Exposure: Sun to part shade</a:t>
            </a:r>
            <a:br>
              <a:rPr lang="en-US" sz="1900" b="1" dirty="0"/>
            </a:br>
            <a:r>
              <a:rPr lang="en-US" sz="1900" b="1" dirty="0"/>
              <a:t>Water Requirements: Moderate</a:t>
            </a:r>
            <a:endParaRPr lang="en-US" sz="1900" dirty="0">
              <a:latin typeface="Times New Roman" pitchFamily="18" charset="0"/>
              <a:cs typeface="Times New Roman" pitchFamily="18" charset="0"/>
            </a:endParaRPr>
          </a:p>
        </p:txBody>
      </p:sp>
      <p:pic>
        <p:nvPicPr>
          <p:cNvPr id="83970" name="Picture 4" descr="http://upload.wikimedia.org/wikipedia/commons/8/8d/Amelanchier_alnifolia.jpg"/>
          <p:cNvPicPr>
            <a:picLocks noChangeAspect="1" noChangeArrowheads="1"/>
          </p:cNvPicPr>
          <p:nvPr/>
        </p:nvPicPr>
        <p:blipFill>
          <a:blip r:embed="rId2"/>
          <a:srcRect/>
          <a:stretch>
            <a:fillRect/>
          </a:stretch>
        </p:blipFill>
        <p:spPr bwMode="auto">
          <a:xfrm>
            <a:off x="3079750" y="1177925"/>
            <a:ext cx="3467100" cy="3721100"/>
          </a:xfrm>
          <a:prstGeom prst="rect">
            <a:avLst/>
          </a:prstGeom>
          <a:noFill/>
          <a:ln w="9525">
            <a:noFill/>
            <a:miter lim="800000"/>
            <a:headEnd/>
            <a:tailEnd/>
          </a:ln>
        </p:spPr>
      </p:pic>
      <p:pic>
        <p:nvPicPr>
          <p:cNvPr id="83971" name="Picture 6" descr="http://www.bh-froe.com/ZC/images/Amelanchier_alnifolia.jpg">
            <a:hlinkClick r:id="rId3"/>
          </p:cNvPr>
          <p:cNvPicPr>
            <a:picLocks noChangeAspect="1" noChangeArrowheads="1"/>
          </p:cNvPicPr>
          <p:nvPr/>
        </p:nvPicPr>
        <p:blipFill>
          <a:blip r:embed="rId4"/>
          <a:srcRect/>
          <a:stretch>
            <a:fillRect/>
          </a:stretch>
        </p:blipFill>
        <p:spPr bwMode="auto">
          <a:xfrm>
            <a:off x="0" y="0"/>
            <a:ext cx="3365500" cy="4551363"/>
          </a:xfrm>
          <a:prstGeom prst="rect">
            <a:avLst/>
          </a:prstGeom>
          <a:noFill/>
          <a:ln w="9525">
            <a:noFill/>
            <a:miter lim="800000"/>
            <a:headEnd/>
            <a:tailEnd/>
          </a:ln>
        </p:spPr>
      </p:pic>
      <p:pic>
        <p:nvPicPr>
          <p:cNvPr id="83972" name="Picture 8" descr="http://plants.treetopnurserymn.com/Content/Images/Photos/A182-20.jpg"/>
          <p:cNvPicPr>
            <a:picLocks noChangeAspect="1" noChangeArrowheads="1"/>
          </p:cNvPicPr>
          <p:nvPr/>
        </p:nvPicPr>
        <p:blipFill>
          <a:blip r:embed="rId5"/>
          <a:srcRect/>
          <a:stretch>
            <a:fillRect/>
          </a:stretch>
        </p:blipFill>
        <p:spPr bwMode="auto">
          <a:xfrm>
            <a:off x="6546850" y="3175"/>
            <a:ext cx="3054350" cy="48990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5360988" y="11113"/>
            <a:ext cx="4240212" cy="7153275"/>
          </a:xfrm>
        </p:spPr>
        <p:txBody>
          <a:bodyPr/>
          <a:lstStyle/>
          <a:p>
            <a:pPr eaLnBrk="1" hangingPunct="1"/>
            <a:r>
              <a:rPr lang="en-US" sz="3000" b="1" smtClean="0">
                <a:latin typeface="Times New Roman" pitchFamily="18" charset="0"/>
                <a:cs typeface="Times New Roman" pitchFamily="18" charset="0"/>
              </a:rPr>
              <a:t>“Caroline” Red Raspberry</a:t>
            </a:r>
            <a:br>
              <a:rPr lang="en-US" sz="3000" b="1" smtClean="0">
                <a:latin typeface="Times New Roman" pitchFamily="18" charset="0"/>
                <a:cs typeface="Times New Roman" pitchFamily="18" charset="0"/>
              </a:rPr>
            </a:br>
            <a:r>
              <a:rPr lang="fr-FR" sz="3000" b="1" i="1" smtClean="0">
                <a:latin typeface="Times New Roman" pitchFamily="18" charset="0"/>
                <a:cs typeface="Times New Roman" pitchFamily="18" charset="0"/>
              </a:rPr>
              <a:t>Rubus idaeus "Caroline"</a:t>
            </a:r>
            <a:br>
              <a:rPr lang="fr-FR" sz="3000" b="1" i="1" smtClean="0">
                <a:latin typeface="Times New Roman" pitchFamily="18" charset="0"/>
                <a:cs typeface="Times New Roman" pitchFamily="18" charset="0"/>
              </a:rPr>
            </a:br>
            <a:r>
              <a:rPr lang="fr-FR" sz="3000" b="1" i="1" smtClean="0">
                <a:latin typeface="Times New Roman" pitchFamily="18" charset="0"/>
                <a:cs typeface="Times New Roman" pitchFamily="18" charset="0"/>
              </a:rPr>
              <a:t/>
            </a:r>
            <a:br>
              <a:rPr lang="fr-FR" sz="3000" b="1" i="1" smtClean="0">
                <a:latin typeface="Times New Roman" pitchFamily="18" charset="0"/>
                <a:cs typeface="Times New Roman" pitchFamily="18" charset="0"/>
              </a:rPr>
            </a:br>
            <a:r>
              <a:rPr lang="en-US" sz="2300" smtClean="0">
                <a:latin typeface="Times New Roman" pitchFamily="18" charset="0"/>
                <a:cs typeface="Times New Roman" pitchFamily="18" charset="0"/>
              </a:rPr>
              <a:t>A primocane raspberry.  Arching canes produce large, tangy-sweet red raspberries on the current year's growth, making it ideal for areas where raspberries winter kill. Mow old canes with lawnmower in spring before canes green up.  Heavy producer.</a:t>
            </a:r>
            <a:br>
              <a:rPr lang="en-US" sz="2300" smtClean="0">
                <a:latin typeface="Times New Roman" pitchFamily="18" charset="0"/>
                <a:cs typeface="Times New Roman" pitchFamily="18" charset="0"/>
              </a:rPr>
            </a:br>
            <a:r>
              <a:rPr lang="en-US" sz="1900" b="1" smtClean="0"/>
              <a:t>Mature Height: 4-5’</a:t>
            </a:r>
            <a:br>
              <a:rPr lang="en-US" sz="1900" b="1" smtClean="0"/>
            </a:br>
            <a:r>
              <a:rPr lang="en-US" sz="1900" b="1" smtClean="0"/>
              <a:t>Mature Spread: 2’</a:t>
            </a:r>
            <a:br>
              <a:rPr lang="en-US" sz="1900" b="1" smtClean="0"/>
            </a:br>
            <a:r>
              <a:rPr lang="en-US" sz="1900" b="1" smtClean="0"/>
              <a:t>Exposure: Sun</a:t>
            </a:r>
            <a:br>
              <a:rPr lang="en-US" sz="1900" b="1" smtClean="0"/>
            </a:br>
            <a:r>
              <a:rPr lang="en-US" sz="1900" b="1" smtClean="0"/>
              <a:t>Water Requirements: Medium</a:t>
            </a:r>
            <a:endParaRPr lang="en-US" sz="1900" smtClean="0">
              <a:latin typeface="Times New Roman" pitchFamily="18" charset="0"/>
              <a:cs typeface="Times New Roman" pitchFamily="18" charset="0"/>
            </a:endParaRPr>
          </a:p>
        </p:txBody>
      </p:sp>
      <p:sp>
        <p:nvSpPr>
          <p:cNvPr id="113666"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13667"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3668" name="Picture 2" descr="http://www.ecbrownsnursery.biz/_ccLib/image/plants/DETA-74.jpg"/>
          <p:cNvPicPr>
            <a:picLocks noChangeAspect="1" noChangeArrowheads="1"/>
          </p:cNvPicPr>
          <p:nvPr/>
        </p:nvPicPr>
        <p:blipFill>
          <a:blip r:embed="rId2"/>
          <a:srcRect/>
          <a:stretch>
            <a:fillRect/>
          </a:stretch>
        </p:blipFill>
        <p:spPr bwMode="auto">
          <a:xfrm>
            <a:off x="-4763" y="-1588"/>
            <a:ext cx="3810001" cy="3702051"/>
          </a:xfrm>
          <a:prstGeom prst="rect">
            <a:avLst/>
          </a:prstGeom>
          <a:noFill/>
          <a:ln w="9525">
            <a:noFill/>
            <a:miter lim="800000"/>
            <a:headEnd/>
            <a:tailEnd/>
          </a:ln>
        </p:spPr>
      </p:pic>
      <p:pic>
        <p:nvPicPr>
          <p:cNvPr id="113669" name="Picture 4" descr="http://www.jungseed.com/products/30324.jpg"/>
          <p:cNvPicPr>
            <a:picLocks noChangeAspect="1" noChangeArrowheads="1"/>
          </p:cNvPicPr>
          <p:nvPr/>
        </p:nvPicPr>
        <p:blipFill>
          <a:blip r:embed="rId3"/>
          <a:srcRect/>
          <a:stretch>
            <a:fillRect/>
          </a:stretch>
        </p:blipFill>
        <p:spPr bwMode="auto">
          <a:xfrm>
            <a:off x="525463" y="3700463"/>
            <a:ext cx="3541712" cy="361473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5360988" y="11113"/>
            <a:ext cx="4240212" cy="7153275"/>
          </a:xfrm>
        </p:spPr>
        <p:txBody>
          <a:bodyPr/>
          <a:lstStyle/>
          <a:p>
            <a:pPr eaLnBrk="1" hangingPunct="1"/>
            <a:r>
              <a:rPr lang="en-US" sz="3000" b="1" smtClean="0">
                <a:latin typeface="Times New Roman" pitchFamily="18" charset="0"/>
                <a:cs typeface="Times New Roman" pitchFamily="18" charset="0"/>
              </a:rPr>
              <a:t>“Bristol” Black Raspberry</a:t>
            </a:r>
            <a:br>
              <a:rPr lang="en-US" sz="3000" b="1" smtClean="0">
                <a:latin typeface="Times New Roman" pitchFamily="18" charset="0"/>
                <a:cs typeface="Times New Roman" pitchFamily="18" charset="0"/>
              </a:rPr>
            </a:br>
            <a:r>
              <a:rPr lang="fr-FR" sz="3000" b="1" i="1" smtClean="0">
                <a:latin typeface="Times New Roman" pitchFamily="18" charset="0"/>
                <a:cs typeface="Times New Roman" pitchFamily="18" charset="0"/>
              </a:rPr>
              <a:t>Rubus occidentalis "Bristol"</a:t>
            </a:r>
            <a:br>
              <a:rPr lang="fr-FR" sz="3000" b="1" i="1" smtClean="0">
                <a:latin typeface="Times New Roman" pitchFamily="18" charset="0"/>
                <a:cs typeface="Times New Roman" pitchFamily="18" charset="0"/>
              </a:rPr>
            </a:br>
            <a:r>
              <a:rPr lang="fr-FR" sz="3000" b="1" i="1" smtClean="0">
                <a:latin typeface="Times New Roman" pitchFamily="18" charset="0"/>
                <a:cs typeface="Times New Roman" pitchFamily="18" charset="0"/>
              </a:rPr>
              <a:t/>
            </a:r>
            <a:br>
              <a:rPr lang="fr-FR" sz="3000" b="1" i="1" smtClean="0">
                <a:latin typeface="Times New Roman" pitchFamily="18" charset="0"/>
                <a:cs typeface="Times New Roman" pitchFamily="18" charset="0"/>
              </a:rPr>
            </a:br>
            <a:r>
              <a:rPr lang="en-US" sz="2300" smtClean="0">
                <a:latin typeface="Times New Roman" pitchFamily="18" charset="0"/>
                <a:cs typeface="Times New Roman" pitchFamily="18" charset="0"/>
              </a:rPr>
              <a:t>Large clusters of black fruits are produced on last year's wood in early summer from small white blooms.  Dark green leaves and barbed canes form a prickly thicket.</a:t>
            </a:r>
            <a:br>
              <a:rPr lang="en-US" sz="2300" smtClean="0">
                <a:latin typeface="Times New Roman" pitchFamily="18" charset="0"/>
                <a:cs typeface="Times New Roman" pitchFamily="18" charset="0"/>
              </a:rPr>
            </a:br>
            <a:r>
              <a:rPr lang="en-US" sz="1900" b="1" smtClean="0"/>
              <a:t>Mature Height: 3-4’</a:t>
            </a:r>
            <a:br>
              <a:rPr lang="en-US" sz="1900" b="1" smtClean="0"/>
            </a:br>
            <a:r>
              <a:rPr lang="en-US" sz="1900" b="1" smtClean="0"/>
              <a:t>Mature Spread: 1-3’</a:t>
            </a:r>
            <a:br>
              <a:rPr lang="en-US" sz="1900" b="1" smtClean="0"/>
            </a:br>
            <a:r>
              <a:rPr lang="en-US" sz="1900" b="1" smtClean="0"/>
              <a:t>Exposure: Sun</a:t>
            </a:r>
            <a:br>
              <a:rPr lang="en-US" sz="1900" b="1" smtClean="0"/>
            </a:br>
            <a:r>
              <a:rPr lang="en-US" sz="1900" b="1" smtClean="0"/>
              <a:t>Water Requirements: Medium</a:t>
            </a:r>
            <a:endParaRPr lang="en-US" sz="1900" smtClean="0">
              <a:latin typeface="Times New Roman" pitchFamily="18" charset="0"/>
              <a:cs typeface="Times New Roman" pitchFamily="18" charset="0"/>
            </a:endParaRPr>
          </a:p>
        </p:txBody>
      </p:sp>
      <p:sp>
        <p:nvSpPr>
          <p:cNvPr id="114690"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14691"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4692" name="Picture 4" descr="http://www.edenbrothers.com/store/media/Berries/ss_size3/Raspberry-Bristol.jpg">
            <a:hlinkClick r:id="rId2"/>
          </p:cNvPr>
          <p:cNvPicPr>
            <a:picLocks noChangeAspect="1" noChangeArrowheads="1"/>
          </p:cNvPicPr>
          <p:nvPr/>
        </p:nvPicPr>
        <p:blipFill>
          <a:blip r:embed="rId3"/>
          <a:srcRect/>
          <a:stretch>
            <a:fillRect/>
          </a:stretch>
        </p:blipFill>
        <p:spPr bwMode="auto">
          <a:xfrm>
            <a:off x="0" y="3624263"/>
            <a:ext cx="5521325" cy="3627437"/>
          </a:xfrm>
          <a:prstGeom prst="rect">
            <a:avLst/>
          </a:prstGeom>
          <a:noFill/>
          <a:ln w="9525">
            <a:noFill/>
            <a:miter lim="800000"/>
            <a:headEnd/>
            <a:tailEnd/>
          </a:ln>
        </p:spPr>
      </p:pic>
      <p:pic>
        <p:nvPicPr>
          <p:cNvPr id="114693" name="Picture 6" descr="Malina_czarna_bristol_rubus_occidentalis_bristol"/>
          <p:cNvPicPr>
            <a:picLocks noChangeAspect="1" noChangeArrowheads="1"/>
          </p:cNvPicPr>
          <p:nvPr/>
        </p:nvPicPr>
        <p:blipFill>
          <a:blip r:embed="rId4"/>
          <a:srcRect/>
          <a:stretch>
            <a:fillRect/>
          </a:stretch>
        </p:blipFill>
        <p:spPr bwMode="auto">
          <a:xfrm>
            <a:off x="0" y="0"/>
            <a:ext cx="5521325" cy="37385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0" y="4984750"/>
            <a:ext cx="9601200" cy="2330450"/>
          </a:xfrm>
        </p:spPr>
        <p:txBody>
          <a:bodyPr/>
          <a:lstStyle/>
          <a:p>
            <a:pPr eaLnBrk="1" hangingPunct="1"/>
            <a:r>
              <a:rPr lang="en-US" sz="3400" b="1" smtClean="0">
                <a:latin typeface="Times New Roman" pitchFamily="18" charset="0"/>
                <a:cs typeface="Times New Roman" pitchFamily="18" charset="0"/>
              </a:rPr>
              <a:t>Silver Buffaloberry </a:t>
            </a:r>
            <a:r>
              <a:rPr lang="it-IT" sz="3400" b="1" i="1" smtClean="0">
                <a:latin typeface="Times New Roman" pitchFamily="18" charset="0"/>
                <a:cs typeface="Times New Roman" pitchFamily="18" charset="0"/>
              </a:rPr>
              <a:t>Shepherdia argenta</a:t>
            </a:r>
            <a:br>
              <a:rPr lang="it-IT" sz="3400" b="1" i="1" smtClean="0">
                <a:latin typeface="Times New Roman" pitchFamily="18" charset="0"/>
                <a:cs typeface="Times New Roman" pitchFamily="18" charset="0"/>
              </a:rPr>
            </a:br>
            <a:r>
              <a:rPr lang="en-US" sz="2300" smtClean="0">
                <a:latin typeface="Times New Roman" pitchFamily="18" charset="0"/>
                <a:cs typeface="Times New Roman" pitchFamily="18" charset="0"/>
              </a:rPr>
              <a:t>A native shrub-small tree with stiff, spreading branches with stout spurs that create a dense, upright crown.  Often forms thickets.  Tiny, yellowish-white flowers over oval, silver-green leaves.  Bright red, pea-sized fruit on female plants in late summer make great jams and jellies.</a:t>
            </a:r>
            <a:br>
              <a:rPr lang="en-US" sz="2300" smtClean="0">
                <a:latin typeface="Times New Roman" pitchFamily="18" charset="0"/>
                <a:cs typeface="Times New Roman" pitchFamily="18" charset="0"/>
              </a:rPr>
            </a:br>
            <a:r>
              <a:rPr lang="en-US" sz="1900" b="1" smtClean="0"/>
              <a:t>Mature Height: 8-15’  Mature Spread: 6-12’  Exposure: Sun  Water Requirements: Very Low</a:t>
            </a:r>
            <a:endParaRPr lang="en-US" sz="1900" smtClean="0">
              <a:latin typeface="Times New Roman" pitchFamily="18" charset="0"/>
              <a:cs typeface="Times New Roman" pitchFamily="18" charset="0"/>
            </a:endParaRPr>
          </a:p>
        </p:txBody>
      </p:sp>
      <p:sp>
        <p:nvSpPr>
          <p:cNvPr id="115714"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5715" name="Picture 2" descr="silver buffaloberry"/>
          <p:cNvPicPr>
            <a:picLocks noChangeAspect="1" noChangeArrowheads="1"/>
          </p:cNvPicPr>
          <p:nvPr/>
        </p:nvPicPr>
        <p:blipFill>
          <a:blip r:embed="rId2"/>
          <a:srcRect/>
          <a:stretch>
            <a:fillRect/>
          </a:stretch>
        </p:blipFill>
        <p:spPr bwMode="auto">
          <a:xfrm>
            <a:off x="0" y="22225"/>
            <a:ext cx="4640263" cy="4476750"/>
          </a:xfrm>
          <a:prstGeom prst="rect">
            <a:avLst/>
          </a:prstGeom>
          <a:noFill/>
          <a:ln w="9525">
            <a:noFill/>
            <a:miter lim="800000"/>
            <a:headEnd/>
            <a:tailEnd/>
          </a:ln>
        </p:spPr>
      </p:pic>
      <p:pic>
        <p:nvPicPr>
          <p:cNvPr id="115716" name="Picture 4" descr="http://ian.umces.edu/imagelibrary/albums/userpics/15589/normal_iil-ian-bw-0016.jpg">
            <a:hlinkClick r:id="rId3"/>
          </p:cNvPr>
          <p:cNvPicPr>
            <a:picLocks noChangeAspect="1" noChangeArrowheads="1"/>
          </p:cNvPicPr>
          <p:nvPr/>
        </p:nvPicPr>
        <p:blipFill>
          <a:blip r:embed="rId4"/>
          <a:srcRect/>
          <a:stretch>
            <a:fillRect/>
          </a:stretch>
        </p:blipFill>
        <p:spPr bwMode="auto">
          <a:xfrm>
            <a:off x="4640263" y="22225"/>
            <a:ext cx="4960937" cy="37798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248400" y="11113"/>
            <a:ext cx="3352800" cy="7153275"/>
          </a:xfrm>
        </p:spPr>
        <p:txBody>
          <a:bodyPr/>
          <a:lstStyle/>
          <a:p>
            <a:pPr eaLnBrk="1" hangingPunct="1"/>
            <a:r>
              <a:rPr lang="en-US" sz="3200" b="1" smtClean="0">
                <a:latin typeface="Times New Roman" pitchFamily="18" charset="0"/>
                <a:cs typeface="Times New Roman" pitchFamily="18" charset="0"/>
              </a:rPr>
              <a:t>White Snowberry</a:t>
            </a:r>
            <a:br>
              <a:rPr lang="en-US" sz="3200" b="1" smtClean="0">
                <a:latin typeface="Times New Roman" pitchFamily="18" charset="0"/>
                <a:cs typeface="Times New Roman" pitchFamily="18" charset="0"/>
              </a:rPr>
            </a:br>
            <a:r>
              <a:rPr lang="en-US" sz="3200" b="1" i="1" smtClean="0">
                <a:latin typeface="Times New Roman" pitchFamily="18" charset="0"/>
                <a:cs typeface="Times New Roman" pitchFamily="18" charset="0"/>
              </a:rPr>
              <a:t>Symphoricarpos albus</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i="1" smtClean="0">
                <a:latin typeface="Times New Roman" pitchFamily="18" charset="0"/>
                <a:cs typeface="Times New Roman" pitchFamily="18" charset="0"/>
              </a:rPr>
              <a:t/>
            </a:r>
            <a:br>
              <a:rPr lang="en-US" sz="3200" b="1" i="1" smtClean="0">
                <a:latin typeface="Times New Roman" pitchFamily="18" charset="0"/>
                <a:cs typeface="Times New Roman" pitchFamily="18" charset="0"/>
              </a:rPr>
            </a:br>
            <a:r>
              <a:rPr lang="en-US" sz="2400" smtClean="0">
                <a:latin typeface="Times New Roman" pitchFamily="18" charset="0"/>
                <a:cs typeface="Times New Roman" pitchFamily="18" charset="0"/>
              </a:rPr>
              <a:t>Conspicuous large, white berries in autumn.  Good in half shade and moist locations.  Dainty, pink flowers in July.  Excellent for holding soil on steep banks.  Good wildlife habitat.  </a:t>
            </a:r>
            <a:br>
              <a:rPr lang="en-US" sz="2400" smtClean="0">
                <a:latin typeface="Times New Roman" pitchFamily="18" charset="0"/>
                <a:cs typeface="Times New Roman" pitchFamily="18" charset="0"/>
              </a:rPr>
            </a:br>
            <a:r>
              <a:rPr lang="en-US" sz="2400" b="1" smtClean="0">
                <a:latin typeface="Times New Roman" pitchFamily="18" charset="0"/>
                <a:cs typeface="Times New Roman" pitchFamily="18" charset="0"/>
              </a:rPr>
              <a:t>Zones 3-7</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Mature Size: 5-6’H x 3-6’</a:t>
            </a:r>
          </a:p>
        </p:txBody>
      </p:sp>
      <p:sp>
        <p:nvSpPr>
          <p:cNvPr id="116738"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16739"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6740" name="Picture 2" descr="http://upload.wikimedia.org/wikipedia/commons/8/8a/Symphoricarpos_albus3_ies.jpg">
            <a:hlinkClick r:id="rId2"/>
          </p:cNvPr>
          <p:cNvPicPr>
            <a:picLocks noChangeAspect="1" noChangeArrowheads="1"/>
          </p:cNvPicPr>
          <p:nvPr/>
        </p:nvPicPr>
        <p:blipFill>
          <a:blip r:embed="rId3"/>
          <a:srcRect/>
          <a:stretch>
            <a:fillRect/>
          </a:stretch>
        </p:blipFill>
        <p:spPr bwMode="auto">
          <a:xfrm>
            <a:off x="-28575" y="4092575"/>
            <a:ext cx="3686175" cy="3222625"/>
          </a:xfrm>
          <a:prstGeom prst="rect">
            <a:avLst/>
          </a:prstGeom>
          <a:noFill/>
          <a:ln w="9525">
            <a:noFill/>
            <a:miter lim="800000"/>
            <a:headEnd/>
            <a:tailEnd/>
          </a:ln>
        </p:spPr>
      </p:pic>
      <p:pic>
        <p:nvPicPr>
          <p:cNvPr id="116741" name="Picture 4" descr="http://upload.wikimedia.org/wikipedia/commons/8/8b/Symphoricarpos_albus.jpg">
            <a:hlinkClick r:id="rId4"/>
          </p:cNvPr>
          <p:cNvPicPr>
            <a:picLocks noChangeAspect="1" noChangeArrowheads="1"/>
          </p:cNvPicPr>
          <p:nvPr/>
        </p:nvPicPr>
        <p:blipFill>
          <a:blip r:embed="rId5"/>
          <a:srcRect/>
          <a:stretch>
            <a:fillRect/>
          </a:stretch>
        </p:blipFill>
        <p:spPr bwMode="auto">
          <a:xfrm>
            <a:off x="2743200" y="2514600"/>
            <a:ext cx="3429000" cy="2947988"/>
          </a:xfrm>
          <a:prstGeom prst="rect">
            <a:avLst/>
          </a:prstGeom>
          <a:noFill/>
          <a:ln w="9525">
            <a:noFill/>
            <a:miter lim="800000"/>
            <a:headEnd/>
            <a:tailEnd/>
          </a:ln>
        </p:spPr>
      </p:pic>
      <p:pic>
        <p:nvPicPr>
          <p:cNvPr id="116742" name="Picture 6" descr="0774-1_SymphalbusWhiteSnowberry_CC"/>
          <p:cNvPicPr>
            <a:picLocks noChangeAspect="1"/>
          </p:cNvPicPr>
          <p:nvPr/>
        </p:nvPicPr>
        <p:blipFill>
          <a:blip r:embed="rId6"/>
          <a:srcRect/>
          <a:stretch>
            <a:fillRect/>
          </a:stretch>
        </p:blipFill>
        <p:spPr bwMode="auto">
          <a:xfrm>
            <a:off x="0" y="-1588"/>
            <a:ext cx="3810000" cy="351472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0" y="4984750"/>
            <a:ext cx="9601200" cy="2330450"/>
          </a:xfrm>
        </p:spPr>
        <p:txBody>
          <a:bodyPr/>
          <a:lstStyle/>
          <a:p>
            <a:pPr eaLnBrk="1" hangingPunct="1"/>
            <a:r>
              <a:rPr lang="en-US" sz="3400" b="1" smtClean="0">
                <a:latin typeface="Times New Roman" pitchFamily="18" charset="0"/>
                <a:cs typeface="Times New Roman" pitchFamily="18" charset="0"/>
              </a:rPr>
              <a:t>La Crescent Grape  </a:t>
            </a:r>
            <a:r>
              <a:rPr lang="it-IT" sz="3400" b="1" i="1" smtClean="0">
                <a:latin typeface="Times New Roman" pitchFamily="18" charset="0"/>
                <a:cs typeface="Times New Roman" pitchFamily="18" charset="0"/>
              </a:rPr>
              <a:t>Vitis “La Crescent"</a:t>
            </a:r>
            <a:br>
              <a:rPr lang="it-IT" sz="3400" b="1" i="1" smtClean="0">
                <a:latin typeface="Times New Roman" pitchFamily="18" charset="0"/>
                <a:cs typeface="Times New Roman" pitchFamily="18" charset="0"/>
              </a:rPr>
            </a:br>
            <a:r>
              <a:rPr lang="en-US" sz="2400" smtClean="0">
                <a:latin typeface="Times New Roman" pitchFamily="18" charset="0"/>
              </a:rPr>
              <a:t>Makes superior quality off-dry or sweet white wines reminiscent of Vignoles or Riesling. It has an intense nose of apricot, peach and citrus with high acidity that provides good structure for excellent dessert or late-harvest style wines. Fruit ripens September. Developed in Minnesota. </a:t>
            </a:r>
            <a:r>
              <a:rPr lang="en-US" sz="2400" smtClean="0">
                <a:latin typeface="Times New Roman" pitchFamily="18" charset="0"/>
                <a:cs typeface="Times New Roman" pitchFamily="18" charset="0"/>
              </a:rPr>
              <a:t>Fully cold hardy.</a:t>
            </a: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en-US" sz="1900" b="1" smtClean="0"/>
              <a:t>Mature Height: Vine  Mature Spread: Vine  Exposure: Sun  Water Requirements: Medium</a:t>
            </a:r>
          </a:p>
        </p:txBody>
      </p:sp>
      <p:sp>
        <p:nvSpPr>
          <p:cNvPr id="130051"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30058" name="Picture 10" descr="Grapes-WineGrapes-LaCrescent-Pics-image-ES100203"/>
          <p:cNvPicPr>
            <a:picLocks noChangeAspect="1" noChangeArrowheads="1"/>
          </p:cNvPicPr>
          <p:nvPr/>
        </p:nvPicPr>
        <p:blipFill>
          <a:blip r:embed="rId2"/>
          <a:srcRect/>
          <a:stretch>
            <a:fillRect/>
          </a:stretch>
        </p:blipFill>
        <p:spPr bwMode="auto">
          <a:xfrm>
            <a:off x="0" y="0"/>
            <a:ext cx="3168650" cy="4800600"/>
          </a:xfrm>
          <a:prstGeom prst="rect">
            <a:avLst/>
          </a:prstGeom>
          <a:noFill/>
        </p:spPr>
      </p:pic>
      <p:pic>
        <p:nvPicPr>
          <p:cNvPr id="130060" name="Picture 12" descr="Grapes-WineGrapes-LaCrescent-Pics-image-KP140267"/>
          <p:cNvPicPr>
            <a:picLocks noChangeAspect="1" noChangeArrowheads="1"/>
          </p:cNvPicPr>
          <p:nvPr/>
        </p:nvPicPr>
        <p:blipFill>
          <a:blip r:embed="rId3"/>
          <a:srcRect/>
          <a:stretch>
            <a:fillRect/>
          </a:stretch>
        </p:blipFill>
        <p:spPr bwMode="auto">
          <a:xfrm>
            <a:off x="6405563" y="0"/>
            <a:ext cx="3195637" cy="4800600"/>
          </a:xfrm>
          <a:prstGeom prst="rect">
            <a:avLst/>
          </a:prstGeom>
          <a:noFill/>
        </p:spPr>
      </p:pic>
      <p:pic>
        <p:nvPicPr>
          <p:cNvPr id="130062" name="Picture 14" descr="La Crescent grape vines have tolerated early February temperatures as low as -36° F with only minor bud loss."/>
          <p:cNvPicPr>
            <a:picLocks noChangeAspect="1" noChangeArrowheads="1"/>
          </p:cNvPicPr>
          <p:nvPr/>
        </p:nvPicPr>
        <p:blipFill>
          <a:blip r:embed="rId4"/>
          <a:srcRect/>
          <a:stretch>
            <a:fillRect/>
          </a:stretch>
        </p:blipFill>
        <p:spPr bwMode="auto">
          <a:xfrm>
            <a:off x="3200400" y="0"/>
            <a:ext cx="3162300" cy="2846388"/>
          </a:xfrm>
          <a:prstGeom prst="rect">
            <a:avLst/>
          </a:prstGeom>
          <a:noFill/>
        </p:spPr>
      </p:pic>
      <p:pic>
        <p:nvPicPr>
          <p:cNvPr id="130064" name="Picture 16" descr="The cold hardy La Crescent grape produces an excellent white wine reminiscent of the cultivar Vignoles."/>
          <p:cNvPicPr>
            <a:picLocks noChangeAspect="1" noChangeArrowheads="1"/>
          </p:cNvPicPr>
          <p:nvPr/>
        </p:nvPicPr>
        <p:blipFill>
          <a:blip r:embed="rId5"/>
          <a:srcRect/>
          <a:stretch>
            <a:fillRect/>
          </a:stretch>
        </p:blipFill>
        <p:spPr bwMode="auto">
          <a:xfrm>
            <a:off x="3752850" y="2643188"/>
            <a:ext cx="2095500" cy="20288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0" y="4984750"/>
            <a:ext cx="9601200" cy="2330450"/>
          </a:xfrm>
        </p:spPr>
        <p:txBody>
          <a:bodyPr/>
          <a:lstStyle/>
          <a:p>
            <a:pPr eaLnBrk="1" hangingPunct="1"/>
            <a:r>
              <a:rPr lang="en-US" sz="3400" b="1" smtClean="0">
                <a:latin typeface="Times New Roman" pitchFamily="18" charset="0"/>
                <a:cs typeface="Times New Roman" pitchFamily="18" charset="0"/>
              </a:rPr>
              <a:t>St. Theresa Seedless Grape</a:t>
            </a:r>
            <a:br>
              <a:rPr lang="en-US" sz="3400" b="1" smtClean="0">
                <a:latin typeface="Times New Roman" pitchFamily="18" charset="0"/>
                <a:cs typeface="Times New Roman" pitchFamily="18" charset="0"/>
              </a:rPr>
            </a:br>
            <a:r>
              <a:rPr lang="it-IT" sz="3400" b="1" i="1" smtClean="0">
                <a:latin typeface="Times New Roman" pitchFamily="18" charset="0"/>
                <a:cs typeface="Times New Roman" pitchFamily="18" charset="0"/>
              </a:rPr>
              <a:t>Vitis "St. Theresa Seedless"</a:t>
            </a:r>
            <a:br>
              <a:rPr lang="it-IT" sz="3400" b="1" i="1" smtClean="0">
                <a:latin typeface="Times New Roman" pitchFamily="18" charset="0"/>
                <a:cs typeface="Times New Roman" pitchFamily="18" charset="0"/>
              </a:rPr>
            </a:br>
            <a:r>
              <a:rPr lang="en-US" sz="2300" smtClean="0">
                <a:latin typeface="Times New Roman" pitchFamily="18" charset="0"/>
                <a:cs typeface="Times New Roman" pitchFamily="18" charset="0"/>
              </a:rPr>
              <a:t>Large, heavy vine with typical grape leaves and tendrils.  Large, sweet, purple grapes are great for fresh eating, jams, or sweet wines.  Fully cold hardy.</a:t>
            </a:r>
            <a:br>
              <a:rPr lang="en-US" sz="2300" smtClean="0">
                <a:latin typeface="Times New Roman" pitchFamily="18" charset="0"/>
                <a:cs typeface="Times New Roman" pitchFamily="18" charset="0"/>
              </a:rPr>
            </a:br>
            <a:r>
              <a:rPr lang="en-US" sz="1900" b="1" smtClean="0"/>
              <a:t>Mature Height: Vine  Mature Spread: Vine  Exposure: Sun  Water Requirements: Medium</a:t>
            </a:r>
            <a:endParaRPr lang="en-US" sz="1900" smtClean="0">
              <a:latin typeface="Times New Roman" pitchFamily="18" charset="0"/>
              <a:cs typeface="Times New Roman" pitchFamily="18" charset="0"/>
            </a:endParaRPr>
          </a:p>
        </p:txBody>
      </p:sp>
      <p:sp>
        <p:nvSpPr>
          <p:cNvPr id="118786"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18787" name="Picture 8" descr="photo_database"/>
          <p:cNvPicPr>
            <a:picLocks noChangeAspect="1" noChangeArrowheads="1"/>
          </p:cNvPicPr>
          <p:nvPr/>
        </p:nvPicPr>
        <p:blipFill>
          <a:blip r:embed="rId2"/>
          <a:srcRect/>
          <a:stretch>
            <a:fillRect/>
          </a:stretch>
        </p:blipFill>
        <p:spPr bwMode="auto">
          <a:xfrm>
            <a:off x="3440113" y="457200"/>
            <a:ext cx="2820987" cy="3821113"/>
          </a:xfrm>
          <a:prstGeom prst="rect">
            <a:avLst/>
          </a:prstGeom>
          <a:noFill/>
          <a:ln w="9525">
            <a:noFill/>
            <a:miter lim="800000"/>
            <a:headEnd/>
            <a:tailEnd/>
          </a:ln>
        </p:spPr>
      </p:pic>
      <p:pic>
        <p:nvPicPr>
          <p:cNvPr id="118788" name="Picture 4" descr="http://plantselect.org/support/plant_image.php?plant_number=96&amp;photo_name=Vitus+x+%27St.+Theresa+Seedless%27+4.JPG&amp;download=true"/>
          <p:cNvPicPr>
            <a:picLocks noChangeAspect="1" noChangeArrowheads="1"/>
          </p:cNvPicPr>
          <p:nvPr/>
        </p:nvPicPr>
        <p:blipFill>
          <a:blip r:embed="rId3"/>
          <a:srcRect/>
          <a:stretch>
            <a:fillRect/>
          </a:stretch>
        </p:blipFill>
        <p:spPr bwMode="auto">
          <a:xfrm>
            <a:off x="5873750" y="1588"/>
            <a:ext cx="3727450" cy="5045075"/>
          </a:xfrm>
          <a:prstGeom prst="rect">
            <a:avLst/>
          </a:prstGeom>
          <a:noFill/>
          <a:ln w="9525">
            <a:noFill/>
            <a:miter lim="800000"/>
            <a:headEnd/>
            <a:tailEnd/>
          </a:ln>
        </p:spPr>
      </p:pic>
      <p:pic>
        <p:nvPicPr>
          <p:cNvPr id="118789" name="Picture 6" descr="http://plantselect.org/support/plant_image.php?plant_number=96&amp;photo_name=Vitus+x+%27St.+Theresa+Seedless%27+11.JPG&amp;download=true"/>
          <p:cNvPicPr>
            <a:picLocks noChangeAspect="1" noChangeArrowheads="1"/>
          </p:cNvPicPr>
          <p:nvPr/>
        </p:nvPicPr>
        <p:blipFill>
          <a:blip r:embed="rId4"/>
          <a:srcRect/>
          <a:stretch>
            <a:fillRect/>
          </a:stretch>
        </p:blipFill>
        <p:spPr bwMode="auto">
          <a:xfrm>
            <a:off x="0" y="-28575"/>
            <a:ext cx="3760788" cy="50895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3" descr="flowering-trees-2-1024x768"/>
          <p:cNvPicPr>
            <a:picLocks noChangeAspect="1" noChangeArrowheads="1"/>
          </p:cNvPicPr>
          <p:nvPr/>
        </p:nvPicPr>
        <p:blipFill>
          <a:blip r:embed="rId2"/>
          <a:srcRect/>
          <a:stretch>
            <a:fillRect/>
          </a:stretch>
        </p:blipFill>
        <p:spPr bwMode="auto">
          <a:xfrm>
            <a:off x="0" y="117475"/>
            <a:ext cx="9601200" cy="7197725"/>
          </a:xfrm>
          <a:prstGeom prst="rect">
            <a:avLst/>
          </a:prstGeom>
          <a:noFill/>
          <a:ln w="9525">
            <a:noFill/>
            <a:miter lim="800000"/>
            <a:headEnd/>
            <a:tailEnd/>
          </a:ln>
        </p:spPr>
      </p:pic>
      <p:sp>
        <p:nvSpPr>
          <p:cNvPr id="2" name="Title 1"/>
          <p:cNvSpPr>
            <a:spLocks/>
          </p:cNvSpPr>
          <p:nvPr/>
        </p:nvSpPr>
        <p:spPr bwMode="auto">
          <a:xfrm>
            <a:off x="9525" y="0"/>
            <a:ext cx="9601200" cy="1219200"/>
          </a:xfrm>
          <a:prstGeom prst="rect">
            <a:avLst/>
          </a:prstGeom>
          <a:gradFill rotWithShape="1">
            <a:gsLst>
              <a:gs pos="0">
                <a:srgbClr val="9AB5E4"/>
              </a:gs>
              <a:gs pos="50000">
                <a:srgbClr val="C2D1ED"/>
              </a:gs>
              <a:gs pos="100000">
                <a:srgbClr val="E1E8F5"/>
              </a:gs>
            </a:gsLst>
            <a:lin ang="2700000" scaled="1"/>
          </a:gradFill>
          <a:ln w="9525">
            <a:noFill/>
            <a:miter lim="800000"/>
            <a:headEnd/>
            <a:tailEnd/>
          </a:ln>
        </p:spPr>
        <p:txBody>
          <a:bodyPr lIns="96661" tIns="48331" rIns="96661" bIns="48331" anchor="ctr"/>
          <a:lstStyle/>
          <a:p>
            <a:pPr algn="ctr">
              <a:defRPr/>
            </a:pPr>
            <a:r>
              <a:rPr lang="en-US" sz="4700">
                <a:effectLst>
                  <a:outerShdw blurRad="38100" dist="38100" dir="2700000" algn="tl">
                    <a:srgbClr val="FFFFFF"/>
                  </a:outerShdw>
                </a:effectLst>
                <a:latin typeface="Arial Black" pitchFamily="34" charset="0"/>
              </a:rPr>
              <a:t>Trees</a:t>
            </a:r>
          </a:p>
        </p:txBody>
      </p:sp>
      <p:sp>
        <p:nvSpPr>
          <p:cNvPr id="120835" name="AutoShape 11" descr="flowering-trees-2-1024x768"/>
          <p:cNvSpPr>
            <a:spLocks noChangeAspect="1" noChangeArrowheads="1"/>
          </p:cNvSpPr>
          <p:nvPr/>
        </p:nvSpPr>
        <p:spPr bwMode="auto">
          <a:xfrm>
            <a:off x="881063" y="719138"/>
            <a:ext cx="7839075" cy="5876925"/>
          </a:xfrm>
          <a:prstGeom prst="rect">
            <a:avLst/>
          </a:prstGeom>
          <a:noFill/>
          <a:ln w="9525">
            <a:noFill/>
            <a:miter lim="800000"/>
            <a:headEnd/>
            <a:tailEnd/>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988" y="11113"/>
            <a:ext cx="4240212" cy="7153275"/>
          </a:xfrm>
        </p:spPr>
        <p:txBody>
          <a:bodyPr rtlCol="0">
            <a:normAutofit fontScale="90000"/>
          </a:bodyPr>
          <a:lstStyle/>
          <a:p>
            <a:pPr defTabSz="966612" eaLnBrk="1" fontAlgn="auto" hangingPunct="1">
              <a:spcAft>
                <a:spcPts val="0"/>
              </a:spcAft>
              <a:defRPr/>
            </a:pPr>
            <a:r>
              <a:rPr lang="en-US" sz="3200" b="1" dirty="0">
                <a:latin typeface="Times New Roman" pitchFamily="18" charset="0"/>
                <a:cs typeface="Times New Roman" pitchFamily="18" charset="0"/>
              </a:rPr>
              <a:t>Korean Maple</a:t>
            </a:r>
            <a:br>
              <a:rPr lang="en-US" sz="3200" b="1" dirty="0">
                <a:latin typeface="Times New Roman" pitchFamily="18" charset="0"/>
                <a:cs typeface="Times New Roman" pitchFamily="18" charset="0"/>
              </a:rPr>
            </a:br>
            <a:r>
              <a:rPr lang="en-US" sz="3200" b="1" i="1" dirty="0">
                <a:latin typeface="Times New Roman" pitchFamily="18" charset="0"/>
                <a:cs typeface="Times New Roman" pitchFamily="18" charset="0"/>
              </a:rPr>
              <a:t>Acer </a:t>
            </a:r>
            <a:r>
              <a:rPr lang="en-US" sz="3200" b="1" i="1" dirty="0" err="1">
                <a:latin typeface="Times New Roman" pitchFamily="18" charset="0"/>
                <a:cs typeface="Times New Roman" pitchFamily="18" charset="0"/>
              </a:rPr>
              <a:t>pseudosieboldianum</a:t>
            </a:r>
            <a:r>
              <a:rPr lang="fr-FR" sz="3000" b="1" i="1" dirty="0" smtClean="0">
                <a:latin typeface="Times New Roman" pitchFamily="18" charset="0"/>
                <a:cs typeface="Times New Roman" pitchFamily="18" charset="0"/>
              </a:rPr>
              <a:t/>
            </a:r>
            <a:br>
              <a:rPr lang="fr-FR" sz="3000" b="1" i="1" dirty="0" smtClean="0">
                <a:latin typeface="Times New Roman" pitchFamily="18" charset="0"/>
                <a:cs typeface="Times New Roman" pitchFamily="18" charset="0"/>
              </a:rPr>
            </a:br>
            <a:r>
              <a:rPr lang="en-US" sz="2400" dirty="0">
                <a:latin typeface="Times New Roman" pitchFamily="18" charset="0"/>
                <a:cs typeface="Times New Roman" pitchFamily="18" charset="0"/>
              </a:rPr>
              <a:t>For those of us in northern climates, there is finally an alternative to Japanese maples (</a:t>
            </a:r>
            <a:r>
              <a:rPr lang="en-US" sz="2400" i="1" dirty="0">
                <a:latin typeface="Times New Roman" pitchFamily="18" charset="0"/>
                <a:cs typeface="Times New Roman" pitchFamily="18" charset="0"/>
              </a:rPr>
              <a:t>Acer </a:t>
            </a:r>
            <a:r>
              <a:rPr lang="en-US" sz="2400" i="1" dirty="0" err="1">
                <a:latin typeface="Times New Roman" pitchFamily="18" charset="0"/>
                <a:cs typeface="Times New Roman" pitchFamily="18" charset="0"/>
              </a:rPr>
              <a:t>palmatum</a:t>
            </a:r>
            <a:r>
              <a:rPr lang="en-US" sz="2400" dirty="0">
                <a:latin typeface="Times New Roman" pitchFamily="18" charset="0"/>
                <a:cs typeface="Times New Roman" pitchFamily="18" charset="0"/>
              </a:rPr>
              <a:t>).  Korean maples are similar enough that we can happily fool ourselves with this hardier substitute.  A showy accent plant with palmate leaves, brilliant autumn colors and attractive bark.  Prefers cool conditions and will like partial shade.  Great as an understory tree.  Leaves can scorch in full sun here in Wyoming.  Dark green foliage.  Rounded shape.  Yellow to red to orange fall </a:t>
            </a:r>
            <a:r>
              <a:rPr lang="en-US" sz="2400" dirty="0" smtClean="0">
                <a:latin typeface="Times New Roman" pitchFamily="18" charset="0"/>
                <a:cs typeface="Times New Roman" pitchFamily="18" charset="0"/>
              </a:rPr>
              <a:t>color.</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Zones 4-7</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Mature Size: </a:t>
            </a:r>
            <a:r>
              <a:rPr lang="en-US" sz="2400" b="1" dirty="0" smtClean="0">
                <a:latin typeface="Times New Roman" pitchFamily="18" charset="0"/>
                <a:cs typeface="Times New Roman" pitchFamily="18" charset="0"/>
              </a:rPr>
              <a:t>15’H </a:t>
            </a:r>
            <a:r>
              <a:rPr lang="en-US" sz="2400" b="1" dirty="0">
                <a:latin typeface="Times New Roman" pitchFamily="18" charset="0"/>
                <a:cs typeface="Times New Roman" pitchFamily="18" charset="0"/>
              </a:rPr>
              <a:t>x 10’</a:t>
            </a:r>
            <a:br>
              <a:rPr lang="en-US" sz="2400" b="1" dirty="0">
                <a:latin typeface="Times New Roman" pitchFamily="18" charset="0"/>
                <a:cs typeface="Times New Roman" pitchFamily="18" charset="0"/>
              </a:rPr>
            </a:br>
            <a:endParaRPr lang="en-US" sz="1900" b="1" dirty="0">
              <a:latin typeface="Times New Roman" pitchFamily="18" charset="0"/>
              <a:cs typeface="Times New Roman" pitchFamily="18" charset="0"/>
            </a:endParaRPr>
          </a:p>
        </p:txBody>
      </p:sp>
      <p:sp>
        <p:nvSpPr>
          <p:cNvPr id="121858"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1859"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21860" name="Picture 8" descr="2595-2_AcerpseudKoreanMaple"/>
          <p:cNvPicPr>
            <a:picLocks noChangeAspect="1"/>
          </p:cNvPicPr>
          <p:nvPr/>
        </p:nvPicPr>
        <p:blipFill>
          <a:blip r:embed="rId2"/>
          <a:srcRect/>
          <a:stretch>
            <a:fillRect/>
          </a:stretch>
        </p:blipFill>
        <p:spPr bwMode="auto">
          <a:xfrm>
            <a:off x="0" y="0"/>
            <a:ext cx="4876800" cy="73390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988" y="11113"/>
            <a:ext cx="4240212" cy="7153275"/>
          </a:xfrm>
        </p:spPr>
        <p:txBody>
          <a:bodyPr rtlCol="0">
            <a:normAutofit fontScale="90000"/>
          </a:bodyPr>
          <a:lstStyle/>
          <a:p>
            <a:pPr defTabSz="966612" eaLnBrk="1" fontAlgn="auto" hangingPunct="1">
              <a:spcAft>
                <a:spcPts val="0"/>
              </a:spcAft>
              <a:defRPr/>
            </a:pPr>
            <a:r>
              <a:rPr lang="en-US" sz="3200" b="1" dirty="0" err="1">
                <a:latin typeface="Times New Roman" pitchFamily="18" charset="0"/>
                <a:cs typeface="Times New Roman" pitchFamily="18" charset="0"/>
              </a:rPr>
              <a:t>Tatarian</a:t>
            </a:r>
            <a:r>
              <a:rPr lang="en-US" sz="3200" b="1" dirty="0">
                <a:latin typeface="Times New Roman" pitchFamily="18" charset="0"/>
                <a:cs typeface="Times New Roman" pitchFamily="18" charset="0"/>
              </a:rPr>
              <a:t> Maple, var. Hot Wings</a:t>
            </a:r>
            <a:br>
              <a:rPr lang="en-US" sz="3200" b="1" dirty="0">
                <a:latin typeface="Times New Roman" pitchFamily="18" charset="0"/>
                <a:cs typeface="Times New Roman" pitchFamily="18" charset="0"/>
              </a:rPr>
            </a:br>
            <a:r>
              <a:rPr lang="en-US" sz="3200" b="1" i="1" dirty="0">
                <a:latin typeface="Times New Roman" pitchFamily="18" charset="0"/>
                <a:cs typeface="Times New Roman" pitchFamily="18" charset="0"/>
              </a:rPr>
              <a:t>Acer </a:t>
            </a:r>
            <a:r>
              <a:rPr lang="en-US" sz="3200" b="1" i="1" dirty="0" err="1">
                <a:latin typeface="Times New Roman" pitchFamily="18" charset="0"/>
                <a:cs typeface="Times New Roman" pitchFamily="18" charset="0"/>
              </a:rPr>
              <a:t>tatarian</a:t>
            </a:r>
            <a:r>
              <a:rPr lang="en-US" sz="3200" b="1" i="1" dirty="0">
                <a:latin typeface="Times New Roman" pitchFamily="18" charset="0"/>
                <a:cs typeface="Times New Roman" pitchFamily="18" charset="0"/>
              </a:rPr>
              <a:t> ‘Gar Ann’</a:t>
            </a:r>
            <a:br>
              <a:rPr lang="en-US" sz="3200" b="1" i="1" dirty="0">
                <a:latin typeface="Times New Roman" pitchFamily="18" charset="0"/>
                <a:cs typeface="Times New Roman" pitchFamily="18" charset="0"/>
              </a:rPr>
            </a:br>
            <a:r>
              <a:rPr lang="fr-FR" sz="3000" b="1" i="1" dirty="0" smtClean="0">
                <a:latin typeface="Times New Roman" pitchFamily="18" charset="0"/>
                <a:cs typeface="Times New Roman" pitchFamily="18" charset="0"/>
              </a:rPr>
              <a:t/>
            </a:r>
            <a:br>
              <a:rPr lang="fr-FR" sz="3000" b="1" i="1" dirty="0" smtClean="0">
                <a:latin typeface="Times New Roman" pitchFamily="18" charset="0"/>
                <a:cs typeface="Times New Roman" pitchFamily="18" charset="0"/>
              </a:rPr>
            </a:br>
            <a:r>
              <a:rPr lang="en-US" sz="2400" dirty="0">
                <a:latin typeface="Times New Roman" pitchFamily="18" charset="0"/>
                <a:cs typeface="Times New Roman" pitchFamily="18" charset="0"/>
              </a:rPr>
              <a:t>The perfect maple when you don’t have room for a 50-100’ tree.  The habit is graceful, upright and spreading.  The little yellow flowers are followed by bright red samaras, hence the name ‘Hot Wings.’  The dark green foliage turns yellow to red giving the fall color expected from a maple.  Tolerant of alkalinity and dry conditions.  A Colorado Plant Select introduction.  Oval, irregular shape.  Dark green foliage.  Yellow to red fall color.  </a:t>
            </a:r>
            <a:r>
              <a:rPr lang="en-US" sz="2400" b="1" dirty="0">
                <a:latin typeface="Times New Roman" pitchFamily="18" charset="0"/>
                <a:cs typeface="Times New Roman" pitchFamily="18" charset="0"/>
              </a:rPr>
              <a:t>Zones </a:t>
            </a:r>
            <a:r>
              <a:rPr lang="en-US" sz="2400" b="1" dirty="0" smtClean="0">
                <a:latin typeface="Times New Roman" pitchFamily="18" charset="0"/>
                <a:cs typeface="Times New Roman" pitchFamily="18" charset="0"/>
              </a:rPr>
              <a:t>3-6</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Mature Size: 20-25</a:t>
            </a:r>
            <a:r>
              <a:rPr lang="en-US" sz="2400" b="1" dirty="0" smtClean="0">
                <a:latin typeface="Times New Roman" pitchFamily="18" charset="0"/>
                <a:cs typeface="Times New Roman" pitchFamily="18" charset="0"/>
              </a:rPr>
              <a:t>’ H </a:t>
            </a:r>
            <a:r>
              <a:rPr lang="en-US" sz="2400" b="1" dirty="0">
                <a:latin typeface="Times New Roman" pitchFamily="18" charset="0"/>
                <a:cs typeface="Times New Roman" pitchFamily="18" charset="0"/>
              </a:rPr>
              <a:t>x 18-20’</a:t>
            </a:r>
          </a:p>
        </p:txBody>
      </p:sp>
      <p:sp>
        <p:nvSpPr>
          <p:cNvPr id="122882"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2883"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22884" name="Picture 5" descr="acerhotwings-7429-"/>
          <p:cNvPicPr>
            <a:picLocks noChangeAspect="1"/>
          </p:cNvPicPr>
          <p:nvPr/>
        </p:nvPicPr>
        <p:blipFill>
          <a:blip r:embed="rId2"/>
          <a:srcRect/>
          <a:stretch>
            <a:fillRect/>
          </a:stretch>
        </p:blipFill>
        <p:spPr bwMode="auto">
          <a:xfrm>
            <a:off x="66675" y="0"/>
            <a:ext cx="5365750" cy="3581400"/>
          </a:xfrm>
          <a:prstGeom prst="rect">
            <a:avLst/>
          </a:prstGeom>
          <a:noFill/>
          <a:ln w="9525">
            <a:noFill/>
            <a:miter lim="800000"/>
            <a:headEnd/>
            <a:tailEnd/>
          </a:ln>
        </p:spPr>
      </p:pic>
      <p:pic>
        <p:nvPicPr>
          <p:cNvPr id="122885" name="Picture 2" descr="http://plantselect.org/support/plant_image.php?plant_number=81&amp;photo_name=Acer+tataricum+%27GarAnn%27+12+-DW%24.1.JPG&amp;download=true"/>
          <p:cNvPicPr>
            <a:picLocks noChangeAspect="1" noChangeArrowheads="1"/>
          </p:cNvPicPr>
          <p:nvPr/>
        </p:nvPicPr>
        <p:blipFill>
          <a:blip r:embed="rId3"/>
          <a:srcRect/>
          <a:stretch>
            <a:fillRect/>
          </a:stretch>
        </p:blipFill>
        <p:spPr bwMode="auto">
          <a:xfrm>
            <a:off x="-34925" y="3609975"/>
            <a:ext cx="5457825" cy="3629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5360988" y="11113"/>
            <a:ext cx="4240212" cy="7153275"/>
          </a:xfrm>
        </p:spPr>
        <p:txBody>
          <a:bodyPr/>
          <a:lstStyle/>
          <a:p>
            <a:pPr eaLnBrk="1" hangingPunct="1"/>
            <a:r>
              <a:rPr lang="en-US" sz="3200" b="1" smtClean="0">
                <a:latin typeface="Times New Roman" pitchFamily="18" charset="0"/>
                <a:cs typeface="Times New Roman" pitchFamily="18" charset="0"/>
              </a:rPr>
              <a:t>River Birch</a:t>
            </a:r>
            <a:br>
              <a:rPr lang="en-US" sz="3200" b="1" smtClean="0">
                <a:latin typeface="Times New Roman" pitchFamily="18" charset="0"/>
                <a:cs typeface="Times New Roman" pitchFamily="18" charset="0"/>
              </a:rPr>
            </a:br>
            <a:r>
              <a:rPr lang="en-US" sz="3200" b="1" i="1" smtClean="0">
                <a:latin typeface="Times New Roman" pitchFamily="18" charset="0"/>
                <a:cs typeface="Times New Roman" pitchFamily="18" charset="0"/>
              </a:rPr>
              <a:t>Betula nigra</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fr-FR" sz="3000" b="1" i="1" smtClean="0">
                <a:latin typeface="Times New Roman" pitchFamily="18" charset="0"/>
                <a:cs typeface="Times New Roman" pitchFamily="18" charset="0"/>
              </a:rPr>
              <a:t/>
            </a:r>
            <a:br>
              <a:rPr lang="fr-FR" sz="3000" b="1" i="1" smtClean="0">
                <a:latin typeface="Times New Roman" pitchFamily="18" charset="0"/>
                <a:cs typeface="Times New Roman" pitchFamily="18" charset="0"/>
              </a:rPr>
            </a:br>
            <a:r>
              <a:rPr lang="en-US" sz="2400" smtClean="0">
                <a:latin typeface="Times New Roman" pitchFamily="18" charset="0"/>
                <a:cs typeface="Times New Roman" pitchFamily="18" charset="0"/>
              </a:rPr>
              <a:t>This river bottom native also does well on upland soils.  Resistant to bronze birch borer, it has nice yellow fall color, and attractive cinnamon-brown exfoliating bark for an interesting winter effect.  Oval shape.  Dark green foliage.  Golden yellow fall color.  </a:t>
            </a:r>
            <a:br>
              <a:rPr lang="en-US" sz="2400" smtClean="0">
                <a:latin typeface="Times New Roman" pitchFamily="18" charset="0"/>
                <a:cs typeface="Times New Roman" pitchFamily="18" charset="0"/>
              </a:rPr>
            </a:br>
            <a:r>
              <a:rPr lang="en-US" sz="2400" b="1" smtClean="0">
                <a:latin typeface="Times New Roman" pitchFamily="18" charset="0"/>
                <a:cs typeface="Times New Roman" pitchFamily="18" charset="0"/>
              </a:rPr>
              <a:t>Zones 4-8</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Mature Size: 40-50’H x 30-40’</a:t>
            </a:r>
            <a:br>
              <a:rPr lang="en-US" sz="2400" b="1" smtClean="0">
                <a:latin typeface="Times New Roman" pitchFamily="18" charset="0"/>
                <a:cs typeface="Times New Roman" pitchFamily="18" charset="0"/>
              </a:rPr>
            </a:br>
            <a:endParaRPr lang="en-US" sz="1900" b="1" smtClean="0">
              <a:latin typeface="Times New Roman" pitchFamily="18" charset="0"/>
              <a:cs typeface="Times New Roman" pitchFamily="18" charset="0"/>
            </a:endParaRPr>
          </a:p>
        </p:txBody>
      </p:sp>
      <p:sp>
        <p:nvSpPr>
          <p:cNvPr id="123906"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3907"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23908" name="Picture 6" descr="0079_2"/>
          <p:cNvPicPr>
            <a:picLocks noChangeAspect="1"/>
          </p:cNvPicPr>
          <p:nvPr/>
        </p:nvPicPr>
        <p:blipFill>
          <a:blip r:embed="rId2"/>
          <a:srcRect/>
          <a:stretch>
            <a:fillRect/>
          </a:stretch>
        </p:blipFill>
        <p:spPr bwMode="auto">
          <a:xfrm>
            <a:off x="0" y="9525"/>
            <a:ext cx="4903788" cy="73056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75" y="90488"/>
            <a:ext cx="3519488" cy="7153275"/>
          </a:xfrm>
        </p:spPr>
        <p:txBody>
          <a:bodyPr rtlCol="0">
            <a:normAutofit fontScale="90000"/>
          </a:bodyPr>
          <a:lstStyle/>
          <a:p>
            <a:pPr defTabSz="966612" eaLnBrk="1" fontAlgn="auto" hangingPunct="1">
              <a:spcAft>
                <a:spcPts val="0"/>
              </a:spcAft>
              <a:defRPr/>
            </a:pPr>
            <a:r>
              <a:rPr lang="en-US" sz="3300" b="1" dirty="0">
                <a:latin typeface="Times New Roman" pitchFamily="18" charset="0"/>
                <a:cs typeface="Times New Roman" pitchFamily="18" charset="0"/>
              </a:rPr>
              <a:t>‘</a:t>
            </a:r>
            <a:r>
              <a:rPr lang="en-US" sz="3300" b="1" dirty="0" err="1">
                <a:latin typeface="Times New Roman" pitchFamily="18" charset="0"/>
                <a:cs typeface="Times New Roman" pitchFamily="18" charset="0"/>
              </a:rPr>
              <a:t>Panchito</a:t>
            </a:r>
            <a:r>
              <a:rPr lang="en-US" sz="3300" b="1" dirty="0">
                <a:latin typeface="Times New Roman" pitchFamily="18" charset="0"/>
                <a:cs typeface="Times New Roman" pitchFamily="18" charset="0"/>
              </a:rPr>
              <a:t>’ Manzanita</a:t>
            </a:r>
            <a:br>
              <a:rPr lang="en-US" sz="3300" b="1" dirty="0">
                <a:latin typeface="Times New Roman" pitchFamily="18" charset="0"/>
                <a:cs typeface="Times New Roman" pitchFamily="18" charset="0"/>
              </a:rPr>
            </a:br>
            <a:r>
              <a:rPr lang="en-US" sz="3300" b="1" dirty="0">
                <a:latin typeface="Times New Roman" pitchFamily="18" charset="0"/>
                <a:cs typeface="Times New Roman" pitchFamily="18" charset="0"/>
              </a:rPr>
              <a:t> </a:t>
            </a:r>
            <a:r>
              <a:rPr lang="en-US" sz="3300" b="1" i="1" dirty="0" err="1">
                <a:latin typeface="Times New Roman" pitchFamily="18" charset="0"/>
                <a:cs typeface="Times New Roman" pitchFamily="18" charset="0"/>
              </a:rPr>
              <a:t>Arctostahylos</a:t>
            </a:r>
            <a:r>
              <a:rPr lang="en-US" sz="3300" b="1" i="1" dirty="0">
                <a:latin typeface="Times New Roman" pitchFamily="18" charset="0"/>
                <a:cs typeface="Times New Roman" pitchFamily="18" charset="0"/>
              </a:rPr>
              <a:t> x </a:t>
            </a:r>
            <a:r>
              <a:rPr lang="en-US" sz="3300" b="1" i="1" dirty="0" err="1">
                <a:latin typeface="Times New Roman" pitchFamily="18" charset="0"/>
                <a:cs typeface="Times New Roman" pitchFamily="18" charset="0"/>
              </a:rPr>
              <a:t>coloradoensis</a:t>
            </a:r>
            <a:r>
              <a:rPr lang="en-US" sz="3300" b="1" i="1" dirty="0">
                <a:latin typeface="Times New Roman" pitchFamily="18" charset="0"/>
                <a:cs typeface="Times New Roman" pitchFamily="18" charset="0"/>
              </a:rPr>
              <a:t> "</a:t>
            </a:r>
            <a:r>
              <a:rPr lang="en-US" sz="3300" b="1" i="1" dirty="0" err="1">
                <a:latin typeface="Times New Roman" pitchFamily="18" charset="0"/>
                <a:cs typeface="Times New Roman" pitchFamily="18" charset="0"/>
              </a:rPr>
              <a:t>Panchito</a:t>
            </a:r>
            <a:r>
              <a:rPr lang="en-US" sz="3300" b="1" i="1" dirty="0">
                <a:latin typeface="Times New Roman" pitchFamily="18" charset="0"/>
                <a:cs typeface="Times New Roman" pitchFamily="18" charset="0"/>
              </a:rPr>
              <a:t>“</a:t>
            </a:r>
            <a:br>
              <a:rPr lang="en-US" sz="3300" b="1" i="1" dirty="0">
                <a:latin typeface="Times New Roman" pitchFamily="18" charset="0"/>
                <a:cs typeface="Times New Roman" pitchFamily="18" charset="0"/>
              </a:rPr>
            </a:br>
            <a:r>
              <a:rPr lang="en-US" sz="2500" dirty="0">
                <a:latin typeface="Times New Roman" pitchFamily="18" charset="0"/>
                <a:cs typeface="Times New Roman" pitchFamily="18" charset="0"/>
              </a:rPr>
              <a:t>Evergreen groundcover with shiny, oval dark green leaves on mahogany-red branches.  Urn-shaped, pale pink flowers are followed by small red berries.  Will cascade down walls and over boulders.</a:t>
            </a:r>
            <a:br>
              <a:rPr lang="en-US" sz="2500" dirty="0">
                <a:latin typeface="Times New Roman" pitchFamily="18" charset="0"/>
                <a:cs typeface="Times New Roman" pitchFamily="18" charset="0"/>
              </a:rPr>
            </a:br>
            <a:r>
              <a:rPr lang="en-US" sz="2100" b="1" dirty="0"/>
              <a:t>Mature Height: 10-15”</a:t>
            </a:r>
            <a:br>
              <a:rPr lang="en-US" sz="2100" b="1" dirty="0"/>
            </a:br>
            <a:r>
              <a:rPr lang="en-US" sz="2100" b="1" dirty="0"/>
              <a:t>Mature Spread: 3-5’</a:t>
            </a:r>
            <a:br>
              <a:rPr lang="en-US" sz="2100" b="1" dirty="0"/>
            </a:br>
            <a:r>
              <a:rPr lang="en-US" sz="2100" b="1" dirty="0"/>
              <a:t>Exposure: Sun to Filtered Shade</a:t>
            </a:r>
            <a:br>
              <a:rPr lang="en-US" sz="2100" b="1" dirty="0"/>
            </a:br>
            <a:r>
              <a:rPr lang="en-US" sz="2100" b="1" dirty="0"/>
              <a:t>Water Requirements: Low once established.</a:t>
            </a:r>
            <a:r>
              <a:rPr lang="en-US" sz="2100" b="1" dirty="0">
                <a:solidFill>
                  <a:prstClr val="black"/>
                </a:solidFill>
              </a:rPr>
              <a:t> Excellent drainage required.</a:t>
            </a:r>
            <a:endParaRPr lang="en-US" sz="1900" dirty="0">
              <a:latin typeface="Times New Roman" pitchFamily="18" charset="0"/>
              <a:cs typeface="Times New Roman" pitchFamily="18" charset="0"/>
            </a:endParaRPr>
          </a:p>
        </p:txBody>
      </p:sp>
      <p:pic>
        <p:nvPicPr>
          <p:cNvPr id="84994" name="Picture 2" descr="photo_database"/>
          <p:cNvPicPr>
            <a:picLocks noChangeAspect="1" noChangeArrowheads="1"/>
          </p:cNvPicPr>
          <p:nvPr/>
        </p:nvPicPr>
        <p:blipFill>
          <a:blip r:embed="rId2"/>
          <a:srcRect/>
          <a:stretch>
            <a:fillRect/>
          </a:stretch>
        </p:blipFill>
        <p:spPr bwMode="auto">
          <a:xfrm>
            <a:off x="0" y="7938"/>
            <a:ext cx="5394325" cy="73072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5360988" y="11113"/>
            <a:ext cx="4240212" cy="7153275"/>
          </a:xfrm>
        </p:spPr>
        <p:txBody>
          <a:bodyPr/>
          <a:lstStyle/>
          <a:p>
            <a:pPr eaLnBrk="1" hangingPunct="1"/>
            <a:r>
              <a:rPr lang="en-US" sz="3200" b="1" smtClean="0">
                <a:latin typeface="Times New Roman" pitchFamily="18" charset="0"/>
                <a:cs typeface="Times New Roman" pitchFamily="18" charset="0"/>
              </a:rPr>
              <a:t>Showy Mountain Ash</a:t>
            </a:r>
            <a:br>
              <a:rPr lang="en-US" sz="3200" b="1" smtClean="0">
                <a:latin typeface="Times New Roman" pitchFamily="18" charset="0"/>
                <a:cs typeface="Times New Roman" pitchFamily="18" charset="0"/>
              </a:rPr>
            </a:br>
            <a:r>
              <a:rPr lang="en-US" sz="3200" b="1" i="1" smtClean="0">
                <a:latin typeface="Times New Roman" pitchFamily="18" charset="0"/>
                <a:cs typeface="Times New Roman" pitchFamily="18" charset="0"/>
              </a:rPr>
              <a:t>Sorbus decora</a:t>
            </a: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3200" b="1" smtClean="0">
                <a:latin typeface="Times New Roman" pitchFamily="18" charset="0"/>
                <a:cs typeface="Times New Roman" pitchFamily="18" charset="0"/>
              </a:rPr>
              <a:t/>
            </a:r>
            <a:br>
              <a:rPr lang="en-US" sz="3200" b="1" smtClean="0">
                <a:latin typeface="Times New Roman" pitchFamily="18" charset="0"/>
                <a:cs typeface="Times New Roman" pitchFamily="18" charset="0"/>
              </a:rPr>
            </a:br>
            <a:r>
              <a:rPr lang="en-US" sz="2400" smtClean="0">
                <a:latin typeface="Times New Roman" pitchFamily="18" charset="0"/>
                <a:cs typeface="Times New Roman" pitchFamily="18" charset="0"/>
              </a:rPr>
              <a:t>This smaller ornamental tree is grown for its white flowers, handsome foliage, and showy red fruit.  The hardiest of the species in this country, it is slow growing and resistant to disease.  Own root.  Rounded shape.  Dark green foliage.  Red fall color.  </a:t>
            </a:r>
            <a:br>
              <a:rPr lang="en-US" sz="2400" smtClean="0">
                <a:latin typeface="Times New Roman" pitchFamily="18" charset="0"/>
                <a:cs typeface="Times New Roman" pitchFamily="18" charset="0"/>
              </a:rPr>
            </a:br>
            <a:r>
              <a:rPr lang="en-US" sz="2400" b="1" smtClean="0">
                <a:latin typeface="Times New Roman" pitchFamily="18" charset="0"/>
                <a:cs typeface="Times New Roman" pitchFamily="18" charset="0"/>
              </a:rPr>
              <a:t>Zones 2-6</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Mature Size: </a:t>
            </a:r>
            <a:r>
              <a:rPr lang="en-US" sz="2000" b="1" smtClean="0">
                <a:latin typeface="Times New Roman" pitchFamily="18" charset="0"/>
                <a:cs typeface="Times New Roman" pitchFamily="18" charset="0"/>
              </a:rPr>
              <a:t>20-25’H x 20’</a:t>
            </a:r>
            <a:endParaRPr lang="en-US" sz="1900" b="1" smtClean="0">
              <a:latin typeface="Times New Roman" pitchFamily="18" charset="0"/>
              <a:cs typeface="Times New Roman" pitchFamily="18" charset="0"/>
            </a:endParaRPr>
          </a:p>
        </p:txBody>
      </p:sp>
      <p:sp>
        <p:nvSpPr>
          <p:cNvPr id="125954"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5955"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125956" name="Picture 6" descr="0375-1_SorbusdecoraShowyMountainAsh_CC"/>
          <p:cNvPicPr>
            <a:picLocks noChangeAspect="1"/>
          </p:cNvPicPr>
          <p:nvPr/>
        </p:nvPicPr>
        <p:blipFill>
          <a:blip r:embed="rId2"/>
          <a:srcRect/>
          <a:stretch>
            <a:fillRect/>
          </a:stretch>
        </p:blipFill>
        <p:spPr bwMode="auto">
          <a:xfrm>
            <a:off x="0" y="0"/>
            <a:ext cx="3810000" cy="3619500"/>
          </a:xfrm>
          <a:prstGeom prst="rect">
            <a:avLst/>
          </a:prstGeom>
          <a:noFill/>
          <a:ln w="9525">
            <a:noFill/>
            <a:miter lim="800000"/>
            <a:headEnd/>
            <a:tailEnd/>
          </a:ln>
        </p:spPr>
      </p:pic>
      <p:pic>
        <p:nvPicPr>
          <p:cNvPr id="125957" name="Picture 2" descr="http://www.insideiris.com/NRD_Images/plant_image/Sorbus_decora.jpg">
            <a:hlinkClick r:id="rId3"/>
          </p:cNvPr>
          <p:cNvPicPr>
            <a:picLocks noChangeAspect="1" noChangeArrowheads="1"/>
          </p:cNvPicPr>
          <p:nvPr/>
        </p:nvPicPr>
        <p:blipFill>
          <a:blip r:embed="rId4"/>
          <a:srcRect/>
          <a:stretch>
            <a:fillRect/>
          </a:stretch>
        </p:blipFill>
        <p:spPr bwMode="auto">
          <a:xfrm>
            <a:off x="0" y="3619500"/>
            <a:ext cx="4927600" cy="3695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4419600"/>
            <a:ext cx="9534525" cy="2895600"/>
          </a:xfrm>
        </p:spPr>
        <p:txBody>
          <a:bodyPr rtlCol="0">
            <a:normAutofit fontScale="90000"/>
          </a:bodyPr>
          <a:lstStyle/>
          <a:p>
            <a:pPr defTabSz="966612" eaLnBrk="1" fontAlgn="auto" hangingPunct="1">
              <a:spcAft>
                <a:spcPts val="0"/>
              </a:spcAft>
              <a:defRPr/>
            </a:pPr>
            <a:r>
              <a:rPr lang="pt-BR" sz="3200" b="1" dirty="0" smtClean="0">
                <a:latin typeface="Times New Roman" pitchFamily="18" charset="0"/>
                <a:cs typeface="Times New Roman" pitchFamily="18" charset="0"/>
              </a:rPr>
              <a:t>Burr Oak</a:t>
            </a:r>
            <a:br>
              <a:rPr lang="pt-BR" sz="3200" b="1" dirty="0" smtClean="0">
                <a:latin typeface="Times New Roman" pitchFamily="18" charset="0"/>
                <a:cs typeface="Times New Roman" pitchFamily="18" charset="0"/>
              </a:rPr>
            </a:br>
            <a:r>
              <a:rPr lang="pt-BR" sz="3200" b="1" i="1" dirty="0" smtClean="0">
                <a:latin typeface="Times New Roman" pitchFamily="18" charset="0"/>
                <a:cs typeface="Times New Roman" pitchFamily="18" charset="0"/>
              </a:rPr>
              <a:t>Quercus macrocarpa</a:t>
            </a:r>
            <a:br>
              <a:rPr lang="pt-BR" sz="3200" b="1" i="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This sturdy oak is </a:t>
            </a:r>
            <a:r>
              <a:rPr lang="en-US" sz="2400" dirty="0">
                <a:latin typeface="Times New Roman" pitchFamily="18" charset="0"/>
                <a:cs typeface="Times New Roman" pitchFamily="18" charset="0"/>
              </a:rPr>
              <a:t>a highlight in any </a:t>
            </a:r>
            <a:r>
              <a:rPr lang="en-US" sz="2400" dirty="0" smtClean="0">
                <a:latin typeface="Times New Roman" pitchFamily="18" charset="0"/>
                <a:cs typeface="Times New Roman" pitchFamily="18" charset="0"/>
              </a:rPr>
              <a:t>landscape.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has a </a:t>
            </a:r>
            <a:r>
              <a:rPr lang="en-US" sz="2400" dirty="0" smtClean="0">
                <a:latin typeface="Times New Roman" pitchFamily="18" charset="0"/>
                <a:cs typeface="Times New Roman" pitchFamily="18" charset="0"/>
              </a:rPr>
              <a:t>striking charcoal </a:t>
            </a:r>
            <a:r>
              <a:rPr lang="en-US" sz="2400" dirty="0">
                <a:latin typeface="Times New Roman" pitchFamily="18" charset="0"/>
                <a:cs typeface="Times New Roman" pitchFamily="18" charset="0"/>
              </a:rPr>
              <a:t>gray, deeply ridged </a:t>
            </a:r>
            <a:r>
              <a:rPr lang="en-US" sz="2400" dirty="0" smtClean="0">
                <a:latin typeface="Times New Roman" pitchFamily="18" charset="0"/>
                <a:cs typeface="Times New Roman" pitchFamily="18" charset="0"/>
              </a:rPr>
              <a:t>bark and the golf ball sized acorns have an attractive fringed texture.  It’s </a:t>
            </a:r>
            <a:r>
              <a:rPr lang="en-US" sz="2400" dirty="0">
                <a:latin typeface="Times New Roman" pitchFamily="18" charset="0"/>
                <a:cs typeface="Times New Roman" pitchFamily="18" charset="0"/>
              </a:rPr>
              <a:t>a fall showstopper in brilliant gold, red-orange and red</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Zones 3-8</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Mature Size: </a:t>
            </a:r>
            <a:r>
              <a:rPr lang="en-US" sz="2400" b="1" dirty="0" smtClean="0">
                <a:latin typeface="Times New Roman" pitchFamily="18" charset="0"/>
                <a:cs typeface="Times New Roman" pitchFamily="18" charset="0"/>
              </a:rPr>
              <a:t>30-50’H </a:t>
            </a:r>
            <a:r>
              <a:rPr lang="en-US" sz="2400" b="1" dirty="0" smtClean="0">
                <a:latin typeface="Times New Roman" pitchFamily="18" charset="0"/>
                <a:cs typeface="Times New Roman" pitchFamily="18" charset="0"/>
              </a:rPr>
              <a:t>x </a:t>
            </a:r>
            <a:r>
              <a:rPr lang="en-US" sz="2400" b="1" dirty="0" smtClean="0">
                <a:latin typeface="Times New Roman" pitchFamily="18" charset="0"/>
                <a:cs typeface="Times New Roman" pitchFamily="18" charset="0"/>
              </a:rPr>
              <a:t>30-50’</a:t>
            </a:r>
            <a:endParaRPr lang="en-US" sz="2400" b="1" dirty="0">
              <a:latin typeface="Times New Roman" pitchFamily="18" charset="0"/>
              <a:cs typeface="Times New Roman" pitchFamily="18" charset="0"/>
            </a:endParaRPr>
          </a:p>
        </p:txBody>
      </p:sp>
      <p:sp>
        <p:nvSpPr>
          <p:cNvPr id="128002" name="AutoShape 2"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sp>
        <p:nvSpPr>
          <p:cNvPr id="128003" name="AutoShape 4" descr="data:image/jpeg;base64,/9j/4AAQSkZJRgABAQAAAQABAAD/2wCEAAkGBhQSERUTExMWExUWGRsXGBgYGBobHBwaGBsYHB8aGhoYHCYfGxojGx8fIC8gIycpLC0sGx4xNTAqNSYrLCkBCQoKDgwOGg8PGiwkHyQwLCwqLCwsLCwsLCwvLCwsLCwsLCwsLCwsLCwsLCwsLCwsLCwsLCwsLCwsLCwsLCwsKf/AABEIAQMAwwMBIgACEQEDEQH/xAAaAAADAAMBAAAAAAAAAAAAAAADBAUAAgYB/8QARhAAAgECBAMGAwUIAAQDCQEAAQIRAyEABBIxQVFhBSJxgZGhEzKxBkJSwdEUI2JygpLh8CQzsvFzosIVNENTY2R1o7MH/8QAGAEAAwEBAAAAAAAAAAAAAAAAAQIDAAT/xAAoEQACAgICAQMEAgMAAAAAAAAAAQIRITESQVEDIoETYXHwMkKhscH/2gAMAwEAAhEDEQA/AOo7KBFNgSTcR5X5+I/74NQWBqvPetHSPp9MHoA98cjIPCNx9frjcVR4Exv4z+uOds7IrAqyDQwEi8g8Yn2sMAq1Zd9V1JJ6Qo1es4qsRw2MYA9MBIZQTB9yAca7DXEn1Mt+6Lm+kEg/2xbGZSiyoWvLSCONosPE4crZYtQZFtMKD0P6YDmGkMosCSqeYAn6nAeqGSzYgMmabCJPDmSGkT0PeHhpPmzlqhLlDYjV6EX+m/XB6K3Kb31HnEDSekEbY1y2TirVJPzTz++Y3/pPribjZVDX7JHeXcHUPDlgbZIn4qDg2oX4ETHnOG6VUQDNpI8QT7csbmncmJkAeazvzxqMSq16RJBU9Bzv6GNXS+EM1q1HmSbdYY8fLHSnKggjgbx/SBH19caZjJrpHLe/QfnikMEfUVnKdrZlwQVFpUmAdyAfrOC02EWmCpccxvaOfDHT5nIKQLAf4EfTAqXZq6QABAM25X/PDOmIsHPZctqGqblRGmLdcV62RMPp5KFHjLHzkAYdq5BJBi8TPgIHng5fu7WtMYa6DGJzRSpqZdPdkzPLVE+HXGUMsRLAFRPEdY9P0OOopopmwuPa/wCuNKsIbRFv0xk0kZwtnHfGqBhJaZ2O3A24bXwXNVJ3DAEBhPnMXx0j5ZWUWkobe3H0wN+z0I2twHTj6RjJq7Fkqwc++YIS026b3F/Eg+xwHLdrm8tB27046FOz1VWGjeBG4txucYvZyWlBaOHD/vjOmInREXPONzvznCtbtFw3G9+MRjosxlEn5LRAPHrgJ7NpERpI4wpMz1vhrtAumTT2lPI+mPMVh2ZT5EeePcLQeZvQq2YzuB5bDHlPN7agDHPeQYPt9cDq1e7UgcRwjczgFEQSWOx0HjEg/piLeTqgvbZUB7jQeIgev1wDPOSkkQFUfkfqMaKlnE2DEeSzfDGVqyoFiCJv0jAix5RTQVahCRxEH6YQz9PS5IMaQT6qAPzPXB2zHzHpqtytgTkEk77f+WPywOQXE1pCK1plkLmf4thPiT7csNM41TG5F/b2/PClWrEwZPyzxgE/rjxq1nPACf7Tf8sFsKWBpHEAfpzP5WwSnXjVHMb9VGFaDD4qibECTyn/AL4WrZqGcWJUkeN/1wr8jLwWDmIJ6GP9jxx4c334idxiM2bHePgfafbHtPNn5wdjPkZwvMP07LGarEAG99x5zjylUIJEzuOnTCVevKqZmxPqP99Mb5KqNLnf5R5TBxRTsR+nWRzM1Tp4XFvKJwE5vuU24bHnsF+tsa50ggcgnuTf2xplzCwbgBh43J352wyYrWEM16gUNp2BEeAwGrUlVPSPPh+mFs1WKyP4QQeBjT9Rgtal+7AA+aY6HgPzwrY6RtlMyYtM7EdVvfxFsbvngQeYiI5YUpSsFpnTqPMztPUAb4RzFZqTE/dJhhyBtI6frheTWA8E3Za/bbzAt13Fudv+2FP29tegheO4O+/ocKpXAOkEREjz58PPDNZ5KtM6fy/xjKbFl6K6A5jtJgT3BI28txGAf+36Z37s3Fzw3kkRgtVb6jba3TE+rWBZkEEgTcWjbfF4O0cnqenTGT9oqXEkHlP+MZiUoYjdR0O/tjzD0S4o6qSaZQEsZO08AQLeMjzGFMzQ/cswBkw1/DlvxJxutTTUSGOzKedwd/IeowxnkJRoCkqupZsCR8xPkZHQnliJ1rAQjUgZCCKl+swsj2OAZIFQ7EWW3kTH1xtkGVaXEoHEdFKgg+M38cO5qmIgGfiEA8ekgdGYHGavI6dYJmXrnVe0q3nYEDwjBARFMr95iQfPbCVdIKr10+bQPqI9cP06oCzEgMsA8mJHkLbYmOTqledYAuCbcbm18CTMStS+4g9CYg+HDywxUyeio+8KuqTYkEEiOvDyxJymcBJ4WI8v8fljBWsD9PMwxn8IHXbhhnMZXVVZrRUEj+bTw/r4YlVCVZtu7APuJHt64p1W7rKL6ChB6EEEiNjMGPDA/JntUIU637sc9j42j0wxlmPycxMdQvD2wP8AZtbSoA+IocdGJJ2HCQRg/ZP/ADwJIKht+JUKfywvHKQ/LDDX0CSR3dY8zg/Y9AkRPzK4nqDP5jC9Ny99NlpqPCYg4z7PZk92DddU+UfnjRxJBlbiyij6tY2AiD4H64IKcKOv/qFX6YRpKdLmIAIB9Q30nDGTTUgJPH/0vP1w0XknJY/fADMGVpuBslxzIJB8+PphuooXQpNlVCehhjceWFstmRoQERBZT4AST7HBmqBnYn5bL5g6fcT6YKAxTOVCWbhGlfMBRgFVA4JgTFp2Ikek7emApW162M3PD+YkeX6Y9ovu52STHC5sPW/niV2y/GlR4lEFk4RKg34DvBvACcOoRF9xcDjOxHpgWSqgBm4AdPnbj1tbywJMyAyqYkCJ525YPQFbY5XUfDJAmwHO3n9MTmAZt9Mgi8cLWi+8euHzXkd28MZ8wdjyGF9MCBchma/AWsDyw8JUTnC6JK1VFhTY+BG/Hc88ZgtfK09RJYSSTfrfnjMdV2cWsF91IqAwLzIt/tz+WCZerCFjJkn0F/pw8cDr1QQZ4HbyB8+GADM/MIt808pifDEWzojENQqaKem7Q44fiKkHynDilmRRMVNIbpMAgeH+eeJ9Vh5ER5iL+o9IwJs4wFMncGORtaPecDlkZRHMwgd3QiCIdb7wD7j6HpgeTZWBU+PjEt6jBq1TUwIswInlDAXHSRGFKGlXJkXgjwP5jCNjRWKH+0kNSnqUWtI4ggw68r/ljiKx0OyyD/psesRjtaeb01BNxOluG5IB38D5Y5TtjKCnmSR8sazxkcfYz4YZ5yJHGDcLrA3Oum1x+KmJHqAuH0pn4umYDpU6f8tKZB695ThWhlCEvZqLkAD7xjTI8QAfLFTK6v2ilIkguCfwpyPVm9b4yWQvRpmKQp94m1IwP5WYFSeglh5YF2dUUZmmxn5/huN+8e6T579b4ztJGeuUkKDT1QdpSopv5CI69cadlkLXSx7ziOeqnIk+MX/xjdoK0yhlFKU2Rj39BUf0NI9BGE+xGipA/GRPDbb1EemKWdon4gkR+7bh/J+UYl9jU7q03Zx7EGfPCvYY6Y8hIQT/APF1E+Skfp74boVCMuvEppkfzD9T74U7SB10lJF9fuI9MHq1YQ7d+sp8gygedsFYsDykK5ZdaOwERH/nBWT74M+zna+vwIQ+5aD549yw003iATTSB1MkSPDAM/3VqCbMFWf4uX9oBnA0g3bJdOhJPAFWbwKgxPpjWi5EIbFgXP8ASGCj2JxrkiWG5Ahgx3gdwH2k+WAUaxq1nIEd1gg5DTpUeWJrBZ5GczmNFNeGppjfurYet8By+cB3ANtfuf1wl23VAYgGwMLG0KAI6njymcDprpfSfm0qR0BUNB8oOFkPEuZKrcle7IJi/Fgfphh31LJO/Lfr5QMS6VQb7QLnnb/A9MUcul2LA6BEDaTbujoePIY0LbNOqANlZPtw4WxmG6faLEAiw5K0AeAxmK/JM8zlUKzyZiIjjHd+n1wo1e0g8No3tIP6jC/aGYlqo81PITt6YEuZEeIv5jhGDZOii2ZICkX1LPSV/O22N/jTqnx8xE/niflK50mlPdYyOjDj9Qeh6Y9oT8Qo/d+7t049OuA9jLKLtHODUTE6WUeIbx6j1jG4yAUETIUhgTvpZW485viJl65FRwdySo/pIYH6euL71WekNu9AH1j09wcFapiNZtE9pWpon+E2+9uCenH1wfO0VzFMMp06JvzRlkHf/YHLE7MHWGIB1LsRvfY3PAmMUsiNNQabBlKsLwTcgGeB29cNEE/IGkxFQkghSihVIgrAg79SD5jDGTfU6MQDFgRfvQFk8Yg2nlOAZmodLCSJtPQD6wBfpglCoBcbmTHAKCPT/vgJ5DWABTSEOqWV0VieUqu/iPMxjTIoFqop+ZGYkE7EhuXHpjXKZmzFlsG7guZECWN7kEE9MeZSoDnXvKsNYtY61EHqZPocZbQHpl3MVdgL94r5CAR4G18ROz4VtJNl1Nz7wRj9WHpigHgluGr66AePMTGElfQ1bpI242I9sZ5CkM5v56Y3aZHiBY+E4YqwwA3UOeP4dJ+tvA4TqNpZDMkUwfDu6R7mJ64YNYKN7AsD4gAH1jCho8auWqvEFdUActIAXx4mBhbtZoogapJknnsPbhhShXJFvxMo53EX8zjbtA2Zr3AnwV1t4mPfCt2PxoQrn4WXK3BYgkfzESvjog+eFsjV0K9WNwVU7SSTJHgAb4J2wS4IEHRUVBEcFjzJZvpjTM5W9Ciu5UKfFjczyjCjJ9MQy+X11aan5Syz/LNz4WPpjbPZuar1VHdLA+AMhR5qMe5p+87IO4AKadd1n+0MfE48rZUCp8KSEWWqMelifGAABzaMM1igJ5suZBVWiKjHiQvhESR94ltv5TjWrmSzqflA7oEzAgz+s4lVu0vicNKqe6oOw2O/gL4OcxsbXj2G/phX4QyXbGBVgCx24Y8xM/asZgBoezymZiNYMD+lfW4OFPifKd5X8z+RGKnaGUaUANhKi3EAn/P93LErMJpKnYFRH5/7yjFeiN5CZF++JtHXFilTLorAEMmlG6qNj4gWjkRwxEFOAhESVJnwMX98VKNb4dQMps0Fhw/0A++DQoxlSA5G19S+IBMeY94xXo5gJqS5HdYA8Abz9MQKtnDIZUkMD08ehkeWK6VAmnV0URyuRHTl44yZhPtLMCgS4kjXw5GCTfgBOGkqd5oMLsJ3v3gfCTHQzidnqeqVYzDTfyIPsR6YdylZdOmDBUQTvDSbn19sBMah3tCrFNTpEECAeFwp97xiarECAYPHqIt/6cOKVemVJmL6Z23uD4Yn9oytUd7VKg+NwL8rAW6nGl5NHwFpU9NQDdSIt/ErSL9ZxGp14zArMTPwlheupVO3h74eymf72kd7QSve/hBEe49cLdsqEplt3I0337tQMPYwOeNEEmdM8FiDtOrY8lI28cSlqa3a/ME8/lg4Zq1/lI4qjeRC28BpwhQUq4AMbQOcX/KMB7CtWUmEVCPCmw/lkk+Ue2AKZokzu5jwDFj9Maq5NRuRjb8RJ9TcY0p6QCASNLvboS1h6D1wrfY6XQfKALvEAlhz7xB9YwpmqwCho490HyP1E+eD5WkfhuX9v4QJ97YRz9KVQH8cAnofew98I3Q4HKuP3he5NSF6MzAz/SAThevXh61SxhDEmLuCFUeR+mGKdPTRDkXDO1+OqY4cgcT+0aGoBeJKl+kwBfiADc4omI1thEEIgItKseJ1AM4HUxH92J2ZzG6g6r6nb8TX9hsOpJ44o9oZhDRLAlSqyD1YqonqVt/oxzqVLXiTb/ThnkS6G6VeCeTKb+Bn/GKCVi0ADYD0tHvbz6Yl5cSNJuY7vt74pVgKTaNmhQ3QeHOZk8BbjhKHUgzZWmTJLk8SpEeX0xmNBVi3d8zjMKOWsxmGpkAmARE8VqKJJPhv4Ec8K5/JBWVWNmGpQPw2jx5eBw9le0lzGpHtV7pVrSxQmDOxbTqBFptgXaeS0sjQCyLqSJhuMQbxcx4EcsW0c9ENM1pqAbjTo8tv84osJOktBVQfHYWxJeiY1D5ZDrzgzIvsRIt0w4x1xpMFbT0JMHyIxujFCiBHwpUkd9Os39GECNwYw+NLUNJ3Ch06rMEeKkxiHXpOEWsJki8jYiNuVwY6Yo0c6FCVDGhwVcbgFiSSOHGcZ7Ag+abUUqcPlfwPPwvjbMg0zYyYWD0Inzvx64HlAupqZMA33+6RZh4HGxqh6SA/Ms0zzGgyB7+2Jlh/KaRUIYDvL58JB6iAbfliZmahJQSAVLITHUwR0I+owfMtNxExIjms28cKKmsMy7wGA6j8tj59MBsNULpJzQgSPhrHow8Jn8sb52GKoPvqB7LP/T740PBhYr14Fv1HvgWePeQ7zqHXvLbDp5F44LtRR+z07X+EqkcbAkehtgSMFbUYIHqJUxjerWApU4v3Rz2sd+M3wrUqTA4NMeAn8owHLLMo4Q5l63eUiJHDrLET1CgYVRgQZIEsYjkoUe/549yGYBhifxMR0AkfkMKAjRq4iSfY/XCsdDlDMQUA+8GJHMTF/TAO0qbsygEaVPd8bDj0Hvjdayg6j91FHhvH19sBq5gnU14g6f5hCfU+owOzdWj3tXYAN3e6eO37yw6frhemDUk9794ADBiSdwJ4yQZ6Y87VzSfChbtDd7+HUVAE8zN/DHjOKSDVcxoQSYLEGbjgBPKbYbbFukTO0XEPRQ/KpiBdm1U7+EAAdAOZxJzpCNAuDBB4wRIB63jFrL0xUqi4+Vl2ibFgRBsJGIuRpLUpGo11pWY9NYIC8JYMy+WKrKOZvP5H8swpItUiXN1kbEEX/pF/Ej8ONc7QIeZ1SqmeJ16TO/W+EcxnDUQQLh3IA2vp7o6QB6HHR5fLo1CjUuWZGS54o8SP6CuFaxZSErkkSa+osY28cZjDnlvwufrjMJRWy5kK4WoCADJBQNaGGqLjadr2+uLnaKK6KVB0nbVMwQCIveNRB5Fcc3RoFqOvlTaRzZdPDqCvqcX81nS+UUm5EKSbzqCiTxHeYX8eeKtYoktkutkiF0ndgV3G44iN439fKYM2EzTmIAAtsJtAPTUY98Xe06i1HcRoYkxe0kmCORA+uIee7LNcVfu1kC6l4N31UODwE2PUDAjs09WO5pj8IySQXBk7w4MHx1AeZOBZGtpRqTyVkXM8jcH0wLKy4q5V5WAZXiGUyGWb6WYTGwO3zDBOy6mtbhQWQiwkHcwZueJE9RhmrQE84Hgg+EIMtSlG473kHkRceY4YNliHUTvInrw1f70xOyFcCobgMoVjyZLHUvMDn44ZNQIZ+VS144EmRblDEdRGJNUyqdjOWqmG4m7ea6ZU+Nz64ap5YhC0wAEvx7+pVnpLL6Yi5vNlCwMmKikHaQ2q4/q9sW+08zNFl56E81SQP7sCuw30T6y3aeKagOEpBIv/AC4C1IssWkMVnlpLD1jDVnCNN3W44S4YE+BN/PGufQA1CtrswAveWB49fTBWUZ4dBMvUDBEJ3ZRvwKgfSPXA0hQsm6hhHUr+mPcmYbT+EyePKI8sI9pVZZtMXDaepI38jGB0Ed7OJZFAEk2uOEgfQE4QZyJ0neBA5m0kcL4cyZCU1m5gj+ppt9Dhally0QYtFjzm/uPbAezLCGFaKOvfWIvyEx7mf6RgedrMF0rfR6yYgR4knDNGSUgfuwraZ46ZHmeM9cK1nOhqgJLgkgcyBsBx/wAnAaygp0hZsoGYvPdUKhAtYQzeeqf7hjzOZwOuoCQViOOoEadI2C2gE9ecYJQo92QsgCCB+IFnJAvqAnj90dMRVNRarKisZOobEAadm6YosshJ0shOyMxqq0RMF4seAeQATG8/UYBk6iq75OYp/DYaouzp32cT/CrKo4eeGe0MuFrTGh4hSBsqqJPIcQPPHvbNNUqpWEKCZb6NHiD6HFY1ZGV0TOx85NMpxDoQRH3uJtcR9cdcqkZSkI+SpXUbbBVcD2I8hjnMvkVFarQ0gQ0JwggPpIjrHrjpK1Vly+ZLAgTbxh1kTzNpwr3Q0P43+9kd8kCZ/LGYu5RAqAFJIkEgTeTNwLwbYzGRVAuxKobL11B74sLWOvuA+oIPlij2QoNDQ27KbTYiEDb8QVkYlfZ+jd4+/pseA+ZR5NA88ZkZL01M2qwRt/zUqJHlpHnhiYTP5N1zLugLXQECfvEG8dJvjMtVJZlfUurvK+kgwKqkah+WOizND4tYHURLKCNWzUysRwuHUzxxzmTrhmquTB1OLbbFlm9j3GXy64FG5Ua00b41Kvp7ylqDxcG4ZH3nSylYPTBSoWWAkKJVh+H45DdQCCD0IYYN9mK0aadRiF7o1E3DhlET1a39WN6iEUa4gA02Nr/KXVmWeKm56TgWMl4I70ylShVXToZVRtRiAS6EqSd9rbEjFKnS1FyZHdGsdFK38N8L9rKKlKrQNih1Uzx+VJ8gYP8AScUVyv7pxxZWFrRqJvfjI9sCWchji0yRnctrfQo3UDTvsomJ4j88U8y4OrT3laqWBEbEEj9PPCVCuf2lbGQ0G/L/AAJ9MPUqejugi6kiRbuhhPiLEYRZVDt5v7C+U+ekscQT07wP0GAuDDG4JOo3sdQFx5Rh7KVVku0ABO90uRPrjTM5c6Hfuwsg9QpF4jlHLeeeDEEn2KUcwSJMXW/SACPpgeVeXXiBLHjsNUe2PGP7kOAAQWVoG8/LvfmPLHuSs7zZVpswjgNDBfcxgVke8AKtXSI30knzgbeQw5TqgL1Ena1yB7Ae+F/2bVUF4BDzN40yfeMaLU7k8bnj+fHpy8cI9j7Gcu5heAIAiYi8kEcyL+EYCxU6QJBLbASL6usrznYY3zOZibQRJIN99x+U4Hk6es/DvTLwWIM2mwE/wyT4YbsTSN6xIJgwoI0MOg1ap2kyDflhivSD09YWwENG4mJAHEaZjzHCSpn21uXR9MyOVtJAN+IAFumNuzw1KGZVYsIMiFcTGloGxIsYsR0wyRJ5ZpmaTPmQXUJrae9oEXkG7cZiBfCGf7PL02QlZRlZbk2jSwNjxjF37TZEKVcIWAGo2JOk3DW2IghotIOF2ramDr8tVC2m4GprEbTCuCRxEjrh9E/5A+zlH7SzWk06LTaDemP+ob+OLHa+Vn9opwSIDATyJfSPM+5xEpZRVAM6h8BQOfcZng+kH/OOgOWmrUEwKkqZvFmn3GBdj1RMPaC0yVNMyCSbcSZO55nHmJvaWaUVWCoALEQs2IB344zCllVDdJ9DNX1dwV3Qwdg2oyRy3j+XFilkPiOXVjAdKsCTDqC0jkrrNvxIOeJVZ1INBiIzIbSQJ74JqKQOo1L11DFvIsq1XpObupUsdrfKehGo+uKnPnXg3oOAKisRqR1M/wC8rCehxPrqKeZdTIWr8QOhWxctAYE/dMKQf4iOeC1UVmI1DVKpUJ3M8D4qT69ML9v0DJI1OynuXE/vChi9h35N+PLfCqx2lsQ7Nz3wSy6pazX3u9MgHh8hA9eQx0tU2ZriQVYQIlY25kgCZPPHM5rKKV1mSxDggCRpksNuRnyOLVWoz0yJ+a9ucEGfbbAkzQiyb2jU01qbgaxJJ3/5boZH0XzxZr0girpJI+HF437xJPMm/kcc7lc1rSoW2BYiLQQYjmARpPh54otmScuHFwqsOVl+WeXdJ/twG8UMkm+ROy/zqSYO8jnBj13v1w+UJrUwZvTWYt8/d/6hPnhDL02V7RCQLmTAWY5zwE4pVqhZqZB06abNMcAWNuV7+WNpirKANUA+Iwur6eo7z39WOCdkMRlpYlQX0m15ZqYm++x/zhSm6rTA3UKFI6apUE85O/THugtQRjN2pQBzWo2oEeDj2xo7GloJ2VTV6nwTcOxCzbv7g2PC48SMI5d20VGIglEUz/GTaPCfQYp9pp/xVUgRpYVaYUTaQInYCB4yPHCv2gcHQihVNXvcdgp+jE+uMzLyek2AUfMrW5koreZlvbHnwRNJf4FdieJux/TwAwOqs1wsxpDKL/w6fI7zjztKuPiuJEQtMAbBUAB9xhB9GmYAbU0wo3ncxw/qx7kiRSqMORUcO82nUBxskyesYAtJmUEDcluPAwOHXnw3wWoLBS2hu8dvvEXkcoj1wYoWbFc0SaZYC6vC8oYb+Rv440esRpomyqijUCe7MbwZ5X2BPXB6o/dlREHvA8OXvfyOFazIapZgDxgb6dPPgIm2Hi0RldHcqGqUnUmG+DSK3vrJuBwghJjYkdcSMzqCKRulMsoA4yyyBxGx8sVO0mWnRS5JbTpIuYpSdR67jBKdUMadSASAQbWLyABO0MWFup5YZvII5RMp5de4H7pViWHKzEgnxkQOWAZbPyzu0kqzmOHyM3mZg+WBVFY/FXVJKsBPEzYzzMm/UYB2ZXOqvquq94cDOiL+ZJxIuI1ad7kWAHoAB7Y8wP4U3O8DGYFFFFMs1q/wzRqJpYUisEfhLXAkcAYn9MdD2vlFd0a0ONCGAJJtBP8AaR1BHG3N5btCGQwCkoGUiRptI6W85Ejpfr09OpN016xc90kAlZ6iSrcxG4x0rCORq2LN3jVaIOhHNj8y6xtzXSfIx4eN36lM33XVadpI8Lxj2rnNStHzmY2GqAXE8LkEHqThLJ5wT94HVpM9TAPn/nEmWS2TMnX+Gyi5kU7cp+KG9JFuhxVoZsgAbhSAJG+kEeW0+eJOZWWBmwUE8+YPjY+uKTNJgbwSt73PDw38sSux0qokZd9Ndk/+YJPVQAsnrEYs5B4QruCDA42Yrf1+mOfrqvx6T2BgqecKTI8YB9MXskJCkG6En3B28L+WHaFixN6bA1IgsxQQN5G59LeWHDXJoLvMMg53A/U2wg+Zh3F+9BEmw06lIFrbA+eMzVRhcTsDPUdyfPfqTg3Yqwg9WGAUd2dM2G4JOG8wx/d0VjSxDT11AzA5gbYkU6moarxFvVQZ8AcOmt+/Ci4QKFE7aYn1PrhW6HSuh/tghMzAazUQLmx1amJ/S3LCnamWCPTY2ZUEjipayzyhBMc74ZzQ+JXotB0/Dlj0QR7QBGJXa2eZqjknUXYvxPyEER6kYMmCKwHoIPjFSCV1NEb8Sb8Lc8LZZdZrVWIhQFSRsTUFz6N4nB8qupyZg7E7XMlj6fTBe1WFNnpoYD1qhIP4KcgAnjLMbdMCPkM90CqK+paUarANBABYjUwja0zGFe1CXdFmCAFgm4DjUSb8SSJ6DDOUqwDUPJiRezVLdLBAxA3xNL9/VMwQJsbcuotvhuhNm9Sowk3UAaRYSLgR6ccLVZk2jUABEGCBG9sZms2AdPzWBgSCZI8wYxmQOsqflIN1JkEcwPLY8MFKicnbo6ev2mr0xpXUwFMWJ4nvheEEg+RxnZGYOkKDeoWjnqA0q29ufLvDCOYZdKhZXTpVTG4ZnAnkQisfPAKtR/hVbaDLqsfhAWSNo7oC+M4F2h6odoZkwXA+5p8wTvwna/iMJ1oAYx3agBN+gAHkfzx5lS7qzr8hEsRYq6klpHWZ/qjGGoIC7kaTbkSTtx4jzxJ4wWjnJPXMjkcZj1ZgQo9cZgGosyHpmotynccc1I/dsB0+T0xSynaEVKanvK6BHB+9pLR11A7RfbEzst9ffRYgfvae02Hep2+XVw+6Ry2YNMp8NS8p86MOhLC3S0+fTHU8HOsqijX+RhwRgQw4q3esN+E+ZxH/AGxSQbHSwB8QRIPsfIRitSrAxqg6o2uD9607gNt/C64hG2pDYhjp9zvyi0HpibV2iidUzepTUKtrgkX6EiDhVsxDEnhHkYuP7Z88ZncydQtcyw/qC38bHC+YBiRzJI2mRMYmsso8BaqLL7d06hF/mBF/f3xvSzhTvk20yeEj9cadpJB7vEhT1jUB9cJ0pCAAaoB62B2PvhllJk37W0P1Vliy7Px4we9O++/pjM+xAImQsAA8YMg9dse5DL6qTuNgaekzwJqSB/TAOAZ2oGUwZ2I6iI/T0xqyjJ2me0czCsAJ0xb+ax9gvpg1MlWFQkiXAI5mZ9oOJOSeJ6wB4ggHFrsmqX1RBb4bH/zIpPSxmemMxkx9qkU2IsQAnqZBHX8lPPEqqwmCLr3TJvYTP0w9203dEtLaUIv+ECTHmI8emJZvKxHFve/sMTeyi0V8lmgGW3BiZG9wI8yPScT+1M3rzBAneByk3Y+bTglPMldT/wABC+LN/t8JU6Nw0gg3Bn8t7YdP2iNe6gpeCEGwkcpvEiegNsBHdaRqm9uBmLCPA+uPHzq6hP3RLdOVvH642o0WfQiCXqHTcWg8+gm52EHG8IGMvwJ5zLOmgsP3tS6qQLU50qzdJDRHBZODVqgDALBUdwHb5fvNb5jJONO065bMvEaKcIhb8CKApHECAD/VhXJZltTKVsFkXBmZmSN7QfTFZPFIhBZtlbMZsxIiQNXQk7H3G/M41pZs6KQJ1BW0v6tuOskeWF8666bMZMSbbRA8L++FqVY207mSZtfn639cSivaisn7mWsvmQaNWkBBjUI3LISdN7bLEYDlKmpVJO1tuBE+zYVy+cIp/FW90JXqpOoG3GCD49cMZbcgGYKkX4RH0Ab1wshoGlDMqFAJMi23LGY2cSZCqQb+t8ZgDZB53tOpSCxClTcAbaQQfG+oXnYYs/8AtH4iU3+WXmV+44MFh/CTcryY9Did2rkUcfEHzLCkSBMfxRufImZx7TRabOgkjUVAJgaQJXWeEi08Cb2x1Syjmjh0ys+ZXQBHw1gTyRrm3JDwPAyNowlmC2pgLmVM8okSfOPTHuYrwoMalsHXiVNip628iAeONsxlFg6akmnx/EkGCesaoHAiMSvKfwW6a+RbtVVOipTHCfMyYvwkyOmF6VbUoi8HbooMeu2A06xam9PipBUjeDx9frhbI5mWiNyB5/8AfC1T/Brtfkfet3B/CCCTy5HpAPoOWF6R0HWBwB9DIEcjtjzLVwwIveYHUEkg+pw1kVDCkscSptNtSN9GNuGG+wu6ZT7ZemqFUGlVqKpEAbI4mI3mZxMzWUNOFYjuHebMrCVYdCp98G7UrmodYAhirRxnSZ8dsHR1qjLEgElzQqeGpYP9rn0HLDdg6IdOlDEX3Bjwv+WK/Y1KCVMEOiCeMGpfz7uJ+W/5sif+YARM7GB/vXFk5ZqdCm/zErVMcu8VHG4EM08MK0GD0D7TzRIZhYkBQP4ZLn6KPXAMvSBqaXLKCNJjqAPQkgeWD0EAd2cSlJQL3DPMAdZaZ6KcK/tEMW3nn/CbH1BHlhOij2BzWZIWN47pM8D3sAy1eVCCbE9Dy3NhYY1p1JJBuCDHK5t5gAYCzd0tB6Dmd49PrjbwF4dmGpqVjuTbym/nIA9cPdk1fh1XciVpUyBJmS3d4cSS2FssgAlrQCT4xMRtOPPjfuVQAt39RJ4gcP7r4e6ySStJC9d9RLOINQwRyFtR/tgRwGA5GdTarFiVB6Rx5RtgVXOEuYkgGI62v0n6Ya+DJE7uQoUbksZ8jJA8jhqtU+xeSUrXRRQg1Pikfu0SXX8RB7qD+JjbwDHhiZnBqCssJJlQBCxyB5cOR6Yt9p6KVNaQBZys6gDAkQ733Zo0qLQsndjjncxmyiDYtBI4iNUACRy+mCksJCSxybKqErRcgWZg0cibEDzk43Wt3UcfN3Z6lCV9Yj1wtkc6KodKh+UJJ8fxAcJgSL42ylWadRfwEAG+8Xv5HE2tlE9DtIsANILLwPQ7e2MxIOfZJUNABNr8TPDGY3EbmjrMzoZWqE2cCQLHWrC19tyfBumIuXS4V3JMfeBJ2OzCAVPI+WCdkM2hwQFBvTO2qAZEEnvC/v0wDMKGmWAKiASYKlhF54Qbb4dPjKgNKUeSOm7Lyitk69Pf4Y1ppOoENC1F2nSAFI42xz+SzR1fDaAAQBvsRef6hI8+eB/Y7PfAzqUWnRVBpMTsSw7ttgNQA88a53KkM67FGIjmAfm/PzJwfUX+RfTYCqjU6sA8Y8muJ8GkY1pUmaqFUEknnYTEeA1ECeuC51y66lMxcML7G9/ePHCFTOstRaqd0qZI/hIvMcNxgRzs0/a8FTJKDVabAgGeRPTlaPTDWRBRWsN9YnqGUkdJ04mdtylZKnB5YEfhYg+vDFOi4NEHYgPuPmB0k9TwPljPRo+BfL1D8ABt59rifC+Lf2fp0xSNWo3/AMUFRFv3XwyWHGSpI9MQ6h1alEEBZEXIkBjP+2xXpFVyuXWDD/EDTHzEiSP4e6N741bN2kRMrlzrBJ3IbynVNvAW6jHQ1WAyNNzZorLHE6n1Ek8gJ8zjl2zTfEY8gYA2ECAPCDjps+4p0MvqF1FRwsblmhZ+vWMB6YYLQtna3y09gIZrH5mE38BA9eeI+YUq0Ttaf18bnFDs6g1eoy6u8dTjUTuoZoMeHvhfNUiVBkkCPAkwfy9sTopdgqUQLCSAL8gb+BgWwpVrgsikGVGu0R3gDBHhF8OAwJP4THieHhpnAswpYqFgkwCL9AN+kz4DGVGk7CsNQm2qp3iBzLEQNhsCfPHme7LqpQNUpCMQgYEbnVsAZ+6RPKemGuxKWupTtzMcIU/TZes4e+2naTCnRoBe7BqkRzJRNv4FLR/9TDwjyyxJzcVSOZyVDYwdO3eHLDuaotl0Rmn49eRTSJIUkDWy82mAANjx4P8A2fym1aqp0fMFIjUFjugdTCnqQPAbo5zlXMVTrZadSp3JOliClMKCOJYMBvAnFFl2SbcYpIGMp8RarO5GgBgYuzsQAkk2BILHkE2OEcn2eCdVWSqI9VoIDQoYBdiLuVHmemH6mWFLs8tVb4dSpXmlbYUwRqINwoJIJ/iG+LHZuVUZHVWYBatSWEDUUpARSDH8VQ78lGCo1QjfI5vsvskKtSo7aUYBWYgks2wVBYG1ydgLnhOPWcq8hQAARAEyGggkXYX3O2Pc3m62adyw+VGVEXamgglVExYXJ4m+B0l7tw0lTwsIF/UifXphJUh4XoDmKYLEmZN9hx8seY8anzZp87dLHhtjzCWVwPDOmxMxIMCQyleKztwMAc+ssZuiHBYQwNjzjkeR/wAYjdnZZjU0NARwBqJvqixUEyb2wXJ56qj/AAyCJYqLWYgnynriko3oWM1p9ntTKaQpVu8pBpluMQQNW0jgT546nt6h/wAXl3a1OstF1JAMgd0ggGLQByviVl+zkbUbsHRoUmwZRIgfikERi4sVuzssCdRQ1aSmNoIdJ/DYkf24yljIKd4IfbCClnKtNYCTqAtAJAJXwH5YmPRQ6kNgdjxWZNvxLMyN42OHftI7NUFU/MUkgcSIkQeU+2JjVbcx+XA+I28hgaZnqill8szUwKgBKQBJ3hGUMOakACf4Fwvk65amt7id77wD7YJ2P2oICsvyk+jfh5GZtgFNQjMLQJIjntx4cfA4L8AXke7HqKtcah3GKq+9lqQpPSAfUYp5+k1KhRpuBKBza/3zcwfwtOIudQKtIqe81JSxndg7j20+2Ov+1tTVlKbL97vdZdKYtH9WClhhvKZzHamV0fCYi7U1d+7a7tE24qFv1xT+0bd3LIxv8CmSOUnVeemNe3SitTRrinRTUQBfQkqDJ2kxtwxr9q6oaspP3aSDhaWjzsRhJLFDxxkJ9lKWrNqg3IqAGeJSoPcnE1mkKOkjxmBPuMU/sb3M0r/hcmI4aHOJuZyT09XxLAtpHI6fw+BOFawb+379wbqAxJ4W8YjfkBI9MDy7Qxtz4m+3mZv64JmKf7sggkGTJPUWn9PfA6OXJKiLyJPCDwEdPocL1Qy3Z0f2Z7JepVFMd0vDMTIAp6pY+cgDnjXt/sxcxnKgp6mWpUCU76RppgKAtyQipDGI1TTFiSMdLk6yUsq1dQPi1ddNTeNCHSCRsRx64l9kdnfFBdiyiUpoT8x1HU2s8DpJcxF2Tli6XFUiMvc+TNftBR+AgNJdRFNQAdhBLauN2LFo/hHLETsTs74lFvjEkOe/pO7HuoFbmXJYngFbF37QZf4uZWG0gFXK3s0kqpA+7GnkYXT966Xb1ZKbJl0Yg0wWcwB+8dQCdKiBppknTwLnGWAbOZ7ZzIzFZKSCUpD4S94juJGp4i8tqPpin9pc5TpJl6DxCrt+E2JJ4AayRG/dHIY0yHYarVBN1ANWrBIOiZC22LNpkTxGIXamZ+NmfiVVNysKeGpiADbxMePhgv3CaTY0MsKVSotw2hgdvvAaAecSNufTAsu7BSdJ2MGd7X2tuffG/adfVVLKTJYlWsNWlyAok/MRt1wuK3w9QDAEsAQQOFwLiNtPriex9D1EhlBM4zCX7TFhRBG4hnAvewv9ceYX6YeYev2FVZocrTfg2q5E7gXaNow9VWkjhz+8d4BEhELAgMCZnUT4RPXCy5uqx7yHTt3b+EQL/ljzM5VmpsXR4sQom2ne8bFL3mdPPF7pk0k1Zmbzoy2YZGsyP81xI+ZSVk3Ii498dBlWK5TOgSFSuHWIspAa3MQB64k9rUhncotSlAq0RDgLBKhbRYkgQIB/E2Lf2YyhehDSVrz3T+EU0ViRz1rH9WBJUmx4yfKmTftJk/iZejWpmGUsCORB9d/ZhjmVaxIJHEjlO4nhe+L/AGF2mSGy9UfI2roQQOPESov1xAqZZtbwBqE6hMbbnqP8YReAy8gTUZbiSD6f7th41Af3kfMpv0t9DhrLdmstGulRVXVRpZhNiQocDcSR3WJI/h6YWyWQqGhWa0UWQ8Z7+oGLRGkT5DDyQkZUN1FV8pTcXdXalM7DvPEfzHfHW9hZcZns8AQ7UqbHvSukiOt4Fx4jHN/sBo5eujCGPwqgEgx8QIykRsYmZx1f2NyrDs2o/wAq/vlNtw3wgvlM+2D5Dejme24Sq8vqLaTpiAsCAp520nz6YZ+2T/8AF1FFgioovwAkz6437X7HqVq9Sqq/uVzAoyCvzLbTBM7DEr7R1/iZ6qOL1APQKI8hifRRvJ0n2TAEtZizaRtNqNSoSp4T3RM/exJ7WUiotJxJpU9T/wDiVZqN5y0f04sdgEAU9UKP+JqkgXhfhJA66QR54h9t6iz1XBD1W1xtCsWI8ipWDa2M/wCKRld2AyeW1srPBhwsXk7kmeAUD1Iw7SyzEOT3SpChSJJYlpE8NMHhwxmQQJDyAlNZHWo/y+VgfBTjpux8kmhAwjTS+Ix3Oqqw0zPHQFvwlueFSsa6N8z2WzfDy63+FRHdF9TAiQeAljE9ehwXN1kph0SNFEikI2eoQxqMeJknfkow/l82VRq8QGLMZN9TSqDrABMY5rP0LaATuYIN9T2JPUDDywhYZeejTsquDUFciVVqmYJJ+ZlG9uEwi/zdBhKujt8GQHr1G+Iwub1mBVSOsar8NI2BxbVEKKRCKx0nrRpAk7WuYtxJXjhR/tBo11QqK8BFgX1GwDE3IUSY2Hc64HQKzZPz5/Z6JSJrVDqc8JWdKztAnWeZtwxN7C7G+LXUvIRCGMAkmwuARY+15xvmauur3blRq7xMD+Yk3JY+rY3zdKVqq77KBJYwNRA8zGwE+GBebM49eBvtb/iQKC1stk6SkaEaqrP3QwJYIGg6SYEgi+5JJ9zX2IpH4TjPZaqIYktUCqWEaZ0ljpgCdjbrbkiq03IFRjsZVCQJAMcOPhhqrW7kUmJT7w06Z5Fhvp1RF5k4o5pPROMb/UWM99i6juWGbpVJjvLWpqpgAd1TUBCjYCBYCwxmJVPtJ1AAgCBa3G/EY8wv1Cn0RKqJIkn1P64eyFdgaUEj94B5NMjHmMw8iXp6Y/8AZ2oWo5rVBhqYmADH70QSLkeOOm//AM5a2Wm8U8wL/wDi08e4zBYY6OZ7Lpg16yxYfEgeBkemJHawjMrH3qRnyUjGYzEvT38D+ppfk7bLNOWywNw2Vqqeo+HVMeqL/aMR+ybZZgNvisPIJSgeAk+pxmMxWRJFL7Ymc1nAbxSpgTewokj3vOLH2b7vYzxaSGPU/FAn0xmMwe3+DdL4Fcl/7nW//JD/AKDjkc2v/FZhuIrN9MZjMSlr4HX/AEv5K6IP/tKp/wD2Ljz7TZdZQwLZeiw8SgExzjGYzCy1+/cp+/6EM6f3aDg1Vp6wFA9ifXHU0flrDgSoPhKiPS2PMZjRH7YDt+s3wsmJMMiserMbk4ztJAXe2xP/APQD6WxmMwvqbG9PR5m1/wCFU8pjpqrPP0HpiN2rTAqooFgNQHW1/HGYzAevgMeiZ2RRBWqxudGqZO+sX9hjfO0xoAgQWE+S4zGYHYsdMg9otpUabb7YFlcw2oXOxHkSAQemMxmK/wBTlbfKi5TyysJMzJ+83AkcDjMZjMKjqP/Z"/>
          <p:cNvSpPr>
            <a:spLocks noChangeAspect="1" noChangeArrowheads="1"/>
          </p:cNvSpPr>
          <p:nvPr/>
        </p:nvSpPr>
        <p:spPr bwMode="auto">
          <a:xfrm>
            <a:off x="227013" y="-1588"/>
            <a:ext cx="319087" cy="325438"/>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8194" name="Picture 2" descr="http://bloximages.chicago2.vip.townnews.com/billingsgazette.com/content/tncms/assets/v3/editorial/6/ba/6ba10456-0198-11df-99fd-001cc4c002e0/6ba10456-0198-11df-99fd-001cc4c002e0.preview-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0163"/>
            <a:ext cx="285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ur Oak c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832475"/>
            <a:ext cx="190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ur Oak c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5680075"/>
            <a:ext cx="190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ur Oak c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5527675"/>
            <a:ext cx="190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encrypted-tbn0.gstatic.com/images?q=tbn:ANd9GcQ_tMyzxg_6gS_QIt88w6BHKwuQGl6sN9MfLb6cF9tQOU0SXkI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0"/>
            <a:ext cx="4981576" cy="4151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22225" y="5367338"/>
            <a:ext cx="9578975" cy="1949450"/>
          </a:xfrm>
        </p:spPr>
        <p:txBody>
          <a:bodyPr/>
          <a:lstStyle/>
          <a:p>
            <a:pPr eaLnBrk="1" hangingPunct="1"/>
            <a:r>
              <a:rPr lang="en-US" sz="2500" b="1" smtClean="0">
                <a:latin typeface="Times New Roman" pitchFamily="18" charset="0"/>
                <a:cs typeface="Times New Roman" pitchFamily="18" charset="0"/>
              </a:rPr>
              <a:t>‘Chieftain’ Manzanita  </a:t>
            </a:r>
            <a:r>
              <a:rPr lang="en-US" sz="2500" b="1" i="1" smtClean="0">
                <a:latin typeface="Times New Roman" pitchFamily="18" charset="0"/>
                <a:cs typeface="Times New Roman" pitchFamily="18" charset="0"/>
              </a:rPr>
              <a:t>Arctostahylos x coloradoensis “Chieftain“</a:t>
            </a:r>
            <a:br>
              <a:rPr lang="en-US" sz="2500" b="1" i="1" smtClean="0">
                <a:latin typeface="Times New Roman" pitchFamily="18" charset="0"/>
                <a:cs typeface="Times New Roman" pitchFamily="18" charset="0"/>
              </a:rPr>
            </a:br>
            <a:r>
              <a:rPr lang="en-US" sz="1900" smtClean="0">
                <a:latin typeface="Times New Roman" pitchFamily="18" charset="0"/>
                <a:cs typeface="Times New Roman" pitchFamily="18" charset="0"/>
              </a:rPr>
              <a:t>Evergreen shrub with shiny, oval dark green leaves on mahogany-red branches.  Urn-shaped, pale pink flowers are followed by small red berries.  A large shrub, up to 4’ tall and 6’ wide. </a:t>
            </a:r>
            <a:r>
              <a:rPr lang="en-US" sz="2500" smtClean="0">
                <a:latin typeface="Times New Roman" pitchFamily="18" charset="0"/>
                <a:cs typeface="Times New Roman" pitchFamily="18" charset="0"/>
              </a:rPr>
              <a:t/>
            </a:r>
            <a:br>
              <a:rPr lang="en-US" sz="2500" smtClean="0">
                <a:latin typeface="Times New Roman" pitchFamily="18" charset="0"/>
                <a:cs typeface="Times New Roman" pitchFamily="18" charset="0"/>
              </a:rPr>
            </a:br>
            <a:r>
              <a:rPr lang="en-US" sz="1900" b="1" smtClean="0"/>
              <a:t>Mature Height: 18-36”  Mature Spread: 5-8’  Exposure: Sun to Filtered Shade </a:t>
            </a:r>
            <a:br>
              <a:rPr lang="en-US" sz="1900" b="1" smtClean="0"/>
            </a:br>
            <a:r>
              <a:rPr lang="en-US" sz="1900" b="1" smtClean="0"/>
              <a:t>Water Requirements: Low once established. Excellent drainage required.</a:t>
            </a:r>
            <a:endParaRPr lang="en-US" sz="1900" smtClean="0">
              <a:latin typeface="Times New Roman" pitchFamily="18" charset="0"/>
              <a:cs typeface="Times New Roman" pitchFamily="18" charset="0"/>
            </a:endParaRPr>
          </a:p>
        </p:txBody>
      </p:sp>
      <p:pic>
        <p:nvPicPr>
          <p:cNvPr id="86018" name="Picture 2" descr="http://plantselect.org/support/plant_image.php?plant_number=126&amp;photo_name=Arctostaphylos+Chieftain_Gary+Epstein.jpg&amp;download=true"/>
          <p:cNvPicPr>
            <a:picLocks noChangeAspect="1" noChangeArrowheads="1"/>
          </p:cNvPicPr>
          <p:nvPr/>
        </p:nvPicPr>
        <p:blipFill>
          <a:blip r:embed="rId2"/>
          <a:srcRect/>
          <a:stretch>
            <a:fillRect/>
          </a:stretch>
        </p:blipFill>
        <p:spPr bwMode="auto">
          <a:xfrm>
            <a:off x="1120775" y="25400"/>
            <a:ext cx="7258050" cy="55308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400" b="1" dirty="0">
                <a:latin typeface="Times New Roman" pitchFamily="18" charset="0"/>
                <a:cs typeface="Times New Roman" pitchFamily="18" charset="0"/>
              </a:rPr>
              <a:t>Spanish Gold Broom</a:t>
            </a:r>
            <a:br>
              <a:rPr lang="en-US" sz="3400" b="1" dirty="0">
                <a:latin typeface="Times New Roman" pitchFamily="18" charset="0"/>
                <a:cs typeface="Times New Roman" pitchFamily="18" charset="0"/>
              </a:rPr>
            </a:br>
            <a:r>
              <a:rPr lang="en-US" sz="3400" b="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Cytisus</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purgans</a:t>
            </a:r>
            <a:r>
              <a:rPr lang="en-US" sz="3400" b="1" i="1" dirty="0">
                <a:latin typeface="Times New Roman" pitchFamily="18" charset="0"/>
                <a:cs typeface="Times New Roman" pitchFamily="18" charset="0"/>
              </a:rPr>
              <a:t> "Spanish Gold"</a:t>
            </a:r>
            <a:br>
              <a:rPr lang="en-US" sz="3400" b="1" i="1" dirty="0">
                <a:latin typeface="Times New Roman" pitchFamily="18" charset="0"/>
                <a:cs typeface="Times New Roman" pitchFamily="18" charset="0"/>
              </a:rPr>
            </a:br>
            <a:r>
              <a:rPr lang="en-US" sz="2300" dirty="0">
                <a:latin typeface="Times New Roman" pitchFamily="18" charset="0"/>
                <a:cs typeface="Times New Roman" pitchFamily="18" charset="0"/>
              </a:rPr>
              <a:t>A dense mound of fine, twiggy stems with tiny leaves.  Covered with deep gold, pea-like flowers in spring.  Leaves drop soon after bloom, stems stay green all year.</a:t>
            </a:r>
            <a:br>
              <a:rPr lang="en-US" sz="2300" dirty="0">
                <a:latin typeface="Times New Roman" pitchFamily="18" charset="0"/>
                <a:cs typeface="Times New Roman" pitchFamily="18" charset="0"/>
              </a:rPr>
            </a:br>
            <a:r>
              <a:rPr lang="en-US" sz="1900" b="1" dirty="0"/>
              <a:t>Mature Height: 2-4’  Mature Spread: 6’  Exposure: Sun  Water Requirements: Low</a:t>
            </a:r>
            <a:endParaRPr lang="en-US" sz="1900" dirty="0">
              <a:latin typeface="Times New Roman" pitchFamily="18" charset="0"/>
              <a:cs typeface="Times New Roman" pitchFamily="18" charset="0"/>
            </a:endParaRPr>
          </a:p>
        </p:txBody>
      </p:sp>
      <p:pic>
        <p:nvPicPr>
          <p:cNvPr id="88066" name="Picture 2" descr="http://plantselect.org/support/plant_image.php?plant_number=31&amp;photo_name=Cytisus+purgans+13+D+Staats.jpg&amp;download=true"/>
          <p:cNvPicPr>
            <a:picLocks noChangeAspect="1" noChangeArrowheads="1"/>
          </p:cNvPicPr>
          <p:nvPr/>
        </p:nvPicPr>
        <p:blipFill>
          <a:blip r:embed="rId2"/>
          <a:srcRect/>
          <a:stretch>
            <a:fillRect/>
          </a:stretch>
        </p:blipFill>
        <p:spPr bwMode="auto">
          <a:xfrm>
            <a:off x="0" y="0"/>
            <a:ext cx="6376988" cy="4308475"/>
          </a:xfrm>
          <a:prstGeom prst="rect">
            <a:avLst/>
          </a:prstGeom>
          <a:noFill/>
          <a:ln w="9525">
            <a:noFill/>
            <a:miter lim="800000"/>
            <a:headEnd/>
            <a:tailEnd/>
          </a:ln>
        </p:spPr>
      </p:pic>
      <p:pic>
        <p:nvPicPr>
          <p:cNvPr id="88067" name="Picture 4" descr="http://plantselect.org/support/plant_image.php?plant_number=31&amp;photo_name=Cytisus+purgans+9.jpg&amp;download=true"/>
          <p:cNvPicPr>
            <a:picLocks noChangeAspect="1" noChangeArrowheads="1"/>
          </p:cNvPicPr>
          <p:nvPr/>
        </p:nvPicPr>
        <p:blipFill>
          <a:blip r:embed="rId3"/>
          <a:srcRect/>
          <a:stretch>
            <a:fillRect/>
          </a:stretch>
        </p:blipFill>
        <p:spPr bwMode="auto">
          <a:xfrm>
            <a:off x="6353175" y="0"/>
            <a:ext cx="3248025" cy="50387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400" b="1" dirty="0">
                <a:latin typeface="Times New Roman" pitchFamily="18" charset="0"/>
                <a:cs typeface="Times New Roman" pitchFamily="18" charset="0"/>
              </a:rPr>
              <a:t>“Moonlight” Scotch Broom</a:t>
            </a:r>
            <a:br>
              <a:rPr lang="en-US" sz="3400" b="1" dirty="0">
                <a:latin typeface="Times New Roman" pitchFamily="18" charset="0"/>
                <a:cs typeface="Times New Roman" pitchFamily="18" charset="0"/>
              </a:rPr>
            </a:br>
            <a:r>
              <a:rPr lang="en-US" sz="3400" b="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Cytisus</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scoparius</a:t>
            </a:r>
            <a:r>
              <a:rPr lang="en-US" sz="3400" b="1" i="1" dirty="0">
                <a:latin typeface="Times New Roman" pitchFamily="18" charset="0"/>
                <a:cs typeface="Times New Roman" pitchFamily="18" charset="0"/>
              </a:rPr>
              <a:t> "Moonlight"</a:t>
            </a:r>
            <a:br>
              <a:rPr lang="en-US" sz="3400" b="1" i="1" dirty="0">
                <a:latin typeface="Times New Roman" pitchFamily="18" charset="0"/>
                <a:cs typeface="Times New Roman" pitchFamily="18" charset="0"/>
              </a:rPr>
            </a:br>
            <a:r>
              <a:rPr lang="en-US" sz="2300" dirty="0">
                <a:latin typeface="Times New Roman" pitchFamily="18" charset="0"/>
                <a:cs typeface="Times New Roman" pitchFamily="18" charset="0"/>
              </a:rPr>
              <a:t>A rounded shrub with slender, nodding green branches with tiny leaves.  Covered with profuse creamy yellow pea-like flowers in late spring.  Leaves will drop by mid-summer, but the twigs remain green all year.</a:t>
            </a:r>
            <a:br>
              <a:rPr lang="en-US" sz="2300" dirty="0">
                <a:latin typeface="Times New Roman" pitchFamily="18" charset="0"/>
                <a:cs typeface="Times New Roman" pitchFamily="18" charset="0"/>
              </a:rPr>
            </a:br>
            <a:r>
              <a:rPr lang="en-US" sz="1900" b="1" dirty="0"/>
              <a:t>Mature Height: 4-6’  Mature Spread: 4-6’  Exposure: Sun  Water Requirements: Low</a:t>
            </a:r>
            <a:endParaRPr lang="en-US" sz="1900" dirty="0">
              <a:latin typeface="Times New Roman" pitchFamily="18" charset="0"/>
              <a:cs typeface="Times New Roman" pitchFamily="18" charset="0"/>
            </a:endParaRPr>
          </a:p>
        </p:txBody>
      </p:sp>
      <p:pic>
        <p:nvPicPr>
          <p:cNvPr id="89090" name="Picture 2" descr="photo_database"/>
          <p:cNvPicPr>
            <a:picLocks noChangeAspect="1" noChangeArrowheads="1"/>
          </p:cNvPicPr>
          <p:nvPr/>
        </p:nvPicPr>
        <p:blipFill>
          <a:blip r:embed="rId2"/>
          <a:srcRect/>
          <a:stretch>
            <a:fillRect/>
          </a:stretch>
        </p:blipFill>
        <p:spPr bwMode="auto">
          <a:xfrm>
            <a:off x="0" y="0"/>
            <a:ext cx="5880100" cy="3983038"/>
          </a:xfrm>
          <a:prstGeom prst="rect">
            <a:avLst/>
          </a:prstGeom>
          <a:noFill/>
          <a:ln w="9525">
            <a:noFill/>
            <a:miter lim="800000"/>
            <a:headEnd/>
            <a:tailEnd/>
          </a:ln>
        </p:spPr>
      </p:pic>
      <p:pic>
        <p:nvPicPr>
          <p:cNvPr id="89091" name="Picture 4" descr="photo_database"/>
          <p:cNvPicPr>
            <a:picLocks noChangeAspect="1" noChangeArrowheads="1"/>
          </p:cNvPicPr>
          <p:nvPr/>
        </p:nvPicPr>
        <p:blipFill>
          <a:blip r:embed="rId3"/>
          <a:srcRect/>
          <a:stretch>
            <a:fillRect/>
          </a:stretch>
        </p:blipFill>
        <p:spPr bwMode="auto">
          <a:xfrm>
            <a:off x="5880100" y="0"/>
            <a:ext cx="3721100" cy="5038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0"/>
            <a:ext cx="9601200" cy="2330450"/>
          </a:xfrm>
        </p:spPr>
        <p:txBody>
          <a:bodyPr rtlCol="0">
            <a:normAutofit fontScale="90000"/>
          </a:bodyPr>
          <a:lstStyle/>
          <a:p>
            <a:pPr defTabSz="966612" eaLnBrk="1" fontAlgn="auto" hangingPunct="1">
              <a:spcAft>
                <a:spcPts val="0"/>
              </a:spcAft>
              <a:defRPr/>
            </a:pPr>
            <a:r>
              <a:rPr lang="en-US" sz="3400" b="1" dirty="0">
                <a:latin typeface="Times New Roman" pitchFamily="18" charset="0"/>
                <a:cs typeface="Times New Roman" pitchFamily="18" charset="0"/>
              </a:rPr>
              <a:t>Variegated Daphne</a:t>
            </a:r>
            <a:br>
              <a:rPr lang="en-US" sz="3400" b="1" dirty="0">
                <a:latin typeface="Times New Roman" pitchFamily="18" charset="0"/>
                <a:cs typeface="Times New Roman" pitchFamily="18" charset="0"/>
              </a:rPr>
            </a:br>
            <a:r>
              <a:rPr lang="en-US" sz="3400" b="1" dirty="0">
                <a:latin typeface="Times New Roman" pitchFamily="18" charset="0"/>
                <a:cs typeface="Times New Roman" pitchFamily="18" charset="0"/>
              </a:rPr>
              <a:t>  </a:t>
            </a:r>
            <a:r>
              <a:rPr lang="it-IT" sz="3400" b="1" i="1" dirty="0">
                <a:latin typeface="Times New Roman" pitchFamily="18" charset="0"/>
                <a:cs typeface="Times New Roman" pitchFamily="18" charset="0"/>
              </a:rPr>
              <a:t>Daphne x burkwoodi "Carol Mackie"</a:t>
            </a:r>
            <a:r>
              <a:rPr lang="en-US" sz="3400" b="1" i="1" dirty="0">
                <a:latin typeface="Times New Roman" pitchFamily="18" charset="0"/>
                <a:cs typeface="Times New Roman" pitchFamily="18" charset="0"/>
              </a:rPr>
              <a:t/>
            </a:r>
            <a:br>
              <a:rPr lang="en-US" sz="3400" b="1" i="1" dirty="0">
                <a:latin typeface="Times New Roman" pitchFamily="18" charset="0"/>
                <a:cs typeface="Times New Roman" pitchFamily="18" charset="0"/>
              </a:rPr>
            </a:br>
            <a:r>
              <a:rPr lang="en-US" sz="2300" dirty="0">
                <a:latin typeface="Times New Roman" pitchFamily="18" charset="0"/>
                <a:cs typeface="Times New Roman" pitchFamily="18" charset="0"/>
              </a:rPr>
              <a:t>Rich green leaves with creamy yellow margins on a densely branched rounded shrub. Clusters of tubular, white to soft pink flowers with an intoxicating fragrance in Spring.</a:t>
            </a:r>
            <a:br>
              <a:rPr lang="en-US" sz="2300" dirty="0">
                <a:latin typeface="Times New Roman" pitchFamily="18" charset="0"/>
                <a:cs typeface="Times New Roman" pitchFamily="18" charset="0"/>
              </a:rPr>
            </a:br>
            <a:r>
              <a:rPr lang="en-US" sz="1900" b="1" dirty="0"/>
              <a:t>Mature Height: 3-5’  Mature Spread: 3-5’  Exposure: Shade to part shade</a:t>
            </a:r>
            <a:br>
              <a:rPr lang="en-US" sz="1900" b="1" dirty="0"/>
            </a:br>
            <a:r>
              <a:rPr lang="en-US" sz="1900" b="1" dirty="0"/>
              <a:t>Water Requirements: Moderate</a:t>
            </a:r>
            <a:endParaRPr lang="en-US" sz="1900" dirty="0">
              <a:latin typeface="Times New Roman" pitchFamily="18" charset="0"/>
              <a:cs typeface="Times New Roman" pitchFamily="18" charset="0"/>
            </a:endParaRPr>
          </a:p>
        </p:txBody>
      </p:sp>
      <p:pic>
        <p:nvPicPr>
          <p:cNvPr id="90114" name="Picture 2" descr="http://plantselect.org/support/plant_image.php?plant_number=15&amp;photo_name=Daphne+x+burkwoodii+%27Carol+Mackie%27+-D.+Johnson.JPG&amp;download=true"/>
          <p:cNvPicPr>
            <a:picLocks noChangeAspect="1" noChangeArrowheads="1"/>
          </p:cNvPicPr>
          <p:nvPr/>
        </p:nvPicPr>
        <p:blipFill>
          <a:blip r:embed="rId2"/>
          <a:srcRect/>
          <a:stretch>
            <a:fillRect/>
          </a:stretch>
        </p:blipFill>
        <p:spPr bwMode="auto">
          <a:xfrm>
            <a:off x="0" y="49213"/>
            <a:ext cx="5013325" cy="3821112"/>
          </a:xfrm>
          <a:prstGeom prst="rect">
            <a:avLst/>
          </a:prstGeom>
          <a:noFill/>
          <a:ln w="9525">
            <a:noFill/>
            <a:miter lim="800000"/>
            <a:headEnd/>
            <a:tailEnd/>
          </a:ln>
        </p:spPr>
      </p:pic>
      <p:pic>
        <p:nvPicPr>
          <p:cNvPr id="90115" name="Picture 4" descr="photo_database"/>
          <p:cNvPicPr>
            <a:picLocks noChangeAspect="1" noChangeArrowheads="1"/>
          </p:cNvPicPr>
          <p:nvPr/>
        </p:nvPicPr>
        <p:blipFill>
          <a:blip r:embed="rId3"/>
          <a:srcRect/>
          <a:stretch>
            <a:fillRect/>
          </a:stretch>
        </p:blipFill>
        <p:spPr bwMode="auto">
          <a:xfrm>
            <a:off x="7316788" y="9525"/>
            <a:ext cx="2251075" cy="3048000"/>
          </a:xfrm>
          <a:prstGeom prst="rect">
            <a:avLst/>
          </a:prstGeom>
          <a:noFill/>
          <a:ln w="9525">
            <a:noFill/>
            <a:miter lim="800000"/>
            <a:headEnd/>
            <a:tailEnd/>
          </a:ln>
        </p:spPr>
      </p:pic>
      <p:pic>
        <p:nvPicPr>
          <p:cNvPr id="90116" name="Picture 6" descr="photo_database"/>
          <p:cNvPicPr>
            <a:picLocks noChangeAspect="1" noChangeArrowheads="1"/>
          </p:cNvPicPr>
          <p:nvPr/>
        </p:nvPicPr>
        <p:blipFill>
          <a:blip r:embed="rId4"/>
          <a:srcRect/>
          <a:stretch>
            <a:fillRect/>
          </a:stretch>
        </p:blipFill>
        <p:spPr bwMode="auto">
          <a:xfrm>
            <a:off x="5010150" y="1787525"/>
            <a:ext cx="2306638" cy="31257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0" y="4984750"/>
            <a:ext cx="9601200" cy="2330450"/>
          </a:xfrm>
        </p:spPr>
        <p:txBody>
          <a:bodyPr/>
          <a:lstStyle/>
          <a:p>
            <a:pPr eaLnBrk="1" hangingPunct="1"/>
            <a:r>
              <a:rPr lang="en-US" sz="3400" b="1" smtClean="0">
                <a:latin typeface="Times New Roman" pitchFamily="18" charset="0"/>
                <a:cs typeface="Times New Roman" pitchFamily="18" charset="0"/>
              </a:rPr>
              <a:t>Waxflower  </a:t>
            </a:r>
            <a:r>
              <a:rPr lang="it-IT" sz="3400" b="1" i="1" smtClean="0">
                <a:latin typeface="Times New Roman" pitchFamily="18" charset="0"/>
                <a:cs typeface="Times New Roman" pitchFamily="18" charset="0"/>
              </a:rPr>
              <a:t>Jamesia americana</a:t>
            </a:r>
            <a:r>
              <a:rPr lang="en-US" sz="3400" b="1" i="1" smtClean="0">
                <a:latin typeface="Times New Roman" pitchFamily="18" charset="0"/>
                <a:cs typeface="Times New Roman" pitchFamily="18" charset="0"/>
              </a:rPr>
              <a:t/>
            </a:r>
            <a:br>
              <a:rPr lang="en-US" sz="3400" b="1" i="1" smtClean="0">
                <a:latin typeface="Times New Roman" pitchFamily="18" charset="0"/>
                <a:cs typeface="Times New Roman" pitchFamily="18" charset="0"/>
              </a:rPr>
            </a:br>
            <a:r>
              <a:rPr lang="en-US" sz="2300" smtClean="0">
                <a:latin typeface="Times New Roman" pitchFamily="18" charset="0"/>
                <a:cs typeface="Times New Roman" pitchFamily="18" charset="0"/>
              </a:rPr>
              <a:t>A flat-topped shrub with upright, spreading branches and flaky reddish-brown bark.  Bright green, distinctly veined leaves with a downy white underside turn reddish in fall.  Large, waxy, fragrant, white flowers in Spring.</a:t>
            </a:r>
            <a:br>
              <a:rPr lang="en-US" sz="2300" smtClean="0">
                <a:latin typeface="Times New Roman" pitchFamily="18" charset="0"/>
                <a:cs typeface="Times New Roman" pitchFamily="18" charset="0"/>
              </a:rPr>
            </a:br>
            <a:r>
              <a:rPr lang="en-US" sz="1900" b="1" smtClean="0"/>
              <a:t>Mature Height: 5-8’  Mature Spread: 3-6’  Exposure: Shade to part shade</a:t>
            </a:r>
            <a:br>
              <a:rPr lang="en-US" sz="1900" b="1" smtClean="0"/>
            </a:br>
            <a:r>
              <a:rPr lang="en-US" sz="1900" b="1" smtClean="0"/>
              <a:t>Water Requirements: Low</a:t>
            </a:r>
            <a:endParaRPr lang="en-US" sz="1900" smtClean="0">
              <a:latin typeface="Times New Roman" pitchFamily="18" charset="0"/>
              <a:cs typeface="Times New Roman" pitchFamily="18" charset="0"/>
            </a:endParaRPr>
          </a:p>
        </p:txBody>
      </p:sp>
      <p:sp>
        <p:nvSpPr>
          <p:cNvPr id="91138" name="AutoShape 2" descr="data:image/jpeg;base64,/9j/4AAQSkZJRgABAQAAAQABAAD/2wCEAAkGBhQSERUUExMWFRUWGBsaGBgYFiAfIBsfHxofHRoeIRodICYhIRkjGhodIi8gJCcpLCwsHR4xNTAqNSYrLCkBCQoKDgwOGg8PGiwkHyQsLCwsLCwsLCwpLCwsLCwsLCwsLywsLCwsLCwsLCwsLCwsLCwsLCwsLCwsLCwsLCwsLP/AABEIAMEBBQMBIgACEQEDEQH/xAAbAAACAwEBAQAAAAAAAAAAAAAEBQIDBgABB//EAEAQAAIBAgQEBAMGBQIGAQUAAAECEQMhAAQSMQUiQVETMmFxBoGRQqGxwdHwFCMzUnKy4SQ0YnPC8RUHdIKis//EABgBAQEBAQEAAAAAAAAAAAAAAAIBAAME/8QAKhEAAgICAgEDAwMFAAAAAAAAAAECESExEkFRAzJhInGBE7HwM0JSkaH/2gAMAwEAAhEDEQA/APmOedkJUEGNj0PfGh+IPhqjlcrla4r1mqZtPEp0zTUaFAElm1Gx1CIGAK9AZiouXRVBqutNGF7swA9YBN4xvfi/ggzWbzVRUDUOGUqVBFYwhaAeYkgClTLlqm0hALyQOMMoCPldLMiWJhrfIGev3/fiwVxe63Ej99vXH2TPZeomfySVjTFDKZU1q9ZqSLqMIarLT0wvlp0gYmHqBTqUkA5SiMzRy9JKCLWz+ZfMoGpqfAoAtNZhBBqNJZQeXUyjZQuE4laPlmUgklgDpI2+kW6fPphmM6kjS9jAEdPSet8bhuHrXznEs34QrNlzTp0KGX01GUsfD8VkjSaiqmvmDBWLSCUtKjVcU8zmalEZSslEGhWOmtTdKKlHo1KpBDVXazNAZio30iecvTvYWjNUcsngMxqqHVgopkczAgywOwA+/wBLSMYncyY/A9P3ONxmvhmrVXh+RCLSJTxq7KF1CQSbElmKKApJkF6i3sYr4p4lPg6wqIKtYyF0/wApEaBS8QXqVTVA1GSZFT+3HD9J0SjEMxVdRIIknfp+GFWZzaNcMJ79J7W+sY3nw38K1HpUa66R41dadNiqsKYUw9TS0hqmtdKKQQCGY7Sr3OZkU81xHM1qailTRcvSTSmtiQVp0xE6JE1SIBiqhNlAD9OFK2ZI+P1awUeYETeT+pwOa0mSwUT9MfbchlVGYoUvCps/DssauaKqgCtUl0y1MmAtxu2yKBI1McI+GcOXK5annFoCtVrVq1WpUpOoo00pVDppmqw5KLNzEAAvAQnTbHaqHR82VgLSB1mbfX97jEqeVU0XqHMqlRWVVolWLODJL6hYIsR+kifoXE/ihcpk8i/hZYZio9TMKvgjSlJpAaPMGqESCTsXAjSsMavw0tSrwzI1adKmjBq9YDSr1DoYhAASxIRdLsf7zBty1RNR8wLx/aWETF9/0HriS6XUkPB622vH09MbPLcFzea8Q16GlMmj1UoaVpx4p/lUYEaaY0X1QVVWIgOGxqq/Bqhq8LoVAjLSQ1qrmlTVJKGWCQtqSAIpKQCyTJFjRKPjWT4aAwPiKBus7kDc9JMfLDXM8KpFZJ+px9Yol/AzWayq0z/FVQlFSirqIYhmOqCzF+VVkABRYwSTeEcFOSyldVSj4lCmVDFVHiMVB8RmiaagllCyeUAzfBdy0zO3pnw9MlSAlZBB74MyvBih1FixvAnb5Ri3NeAjgqsADUB8z9w2Ht88VZrOSZBJ2jHNyl0FtgecUoxkECJv1wLSranEfM4PauzRPbf78CaplwuwuB1/3G+HH5MCZurBgbY9y1QlrdOmCslRVqqwIBUxqhrggkx89jP6MQq0iXnU20kdPbYThSaSoTpKiGXzEwx67jv88HOiVBpKtoI02Ym0WHYXv92K14ireYD6zti+lmBHIB7C3r9Mcebj0FScRFnsucu48MNotYyPqYG0b4Z5biCMgA3AuLExPffv88NKCNUIQrI/yEHuMU5b4boVgxNqVJiG8MBSGBMiSCeh/I47+nPksnWEnIuTKFU1k6FO+u24+pvEW7G2Ks4tFlgp4m1zMz77mZxcEpQwXmCiCTI6iDcxEm2/bsMLcxmHRJREi8vUYSR2ULJEf9V/SwhnQqzXD3rHRRWlTWmo0iNIJmG5hcxbcn3wA3AHAgugJsTrFvnsB7fTDDJP4Y1EkTY6RIj3MdT2w1TiNKvAA1EAHRVUaZ6Kp1GPcDGuiGVq8BqodIVSo2Mn37euPMP6WZqaZNFXkm4dgPYD0t1M22x5icvgn4A+D/EyZY06iZVP4qkX0VjVYrzSF1UYglAxAIYbCZjCp827MxdmOoy8/baSSxGxaSTPcnBuZyVGxZ3BPUdT9LYDr0VHkYkDed/XbAUlJHJO0dqkl5JJgNLEkgREkySohbHaB2xc2YM+ZhKxIJsNon+2LRgQ3iN8EeCesfvfFeDFXjQCFJUEaWCkgEdjG6+m2Lad1FzpBkLPKD307Ax13xDxBsIg+nbHUkM7Adf36YlksPbOMWJ1GTMmbkREE/429rbYHSsCoBmFkKJMLe8DpPp2GOzDCIUTOwA3OKXotHKRtLKNx7jtPXEVGDKObIKkMwC3W/lk7js3WR2GD8xX5LzEg+aCW/X78I8rxCPpH0wejeIsE+wAn1sD6gXGC45IQTMhgR0Yy8kkG83GzGSTJm5JxPP1pVUJMAzp3E2v6NHXA9VqaSWN9sBVa0XGx6nHTiKgqnHNI1QABrGrSBYACYUX2wO2ehywZ9ZIIbUdQgROqZsNr2xwzDEECffvjyjkIVGAkzEATq7YZ0SPWzNWrqSSdfm3gwSQWGxuZv1x9E+HKGYqMajIhpimRrzCsUWw0wN40kWkAqWuJvluHcFrii9ULygnUSRIIXUbC5EdhFxjZ8FZcxo8Txmbw9dUFjpJU2IVbKsECyzYQZJnnOjNJCocUrU6ymm4JXVoAp2AJM2aSCRuIxZX4jWrUqqVWWKpFR1IClttJiAJsD3tPvZmfiI6j4RUqBoVigDskCBzAnSLgel+pxncznWbUlxIkEC5kW3uR1n544Z0jlfgWPlBqjYMeluvbtiOZgRp2G3ywzp8Jdk8RaiO2wpmzNtJ1NCrYzc3gx6qMpmFqAg8piRPXrHucdl9RcsHrVjvJxTS1dzfBPgk7jrfFVWRECBjoil/DrOT6WM+l8RzWYM3OIJVmJsIge5w1Th66ZeF3UCZJ9SfyG3vfAbSyw/cCyJ12RZbDellKi8wjpIHTA3jCgmlZHf3xXTzRB8x9scpXLQXkI4lXqSop6lN5NxHrq26beuDUpVawLJSiw1FFIBIG5Exq3wNmM4TTHhoXfrJEfj1xqeD5SsqItOKgA53A+025JuIJJtYAe2H6eFR29PwKKHCswCCqIwdYgVBrAmSx1ECBtAnf5YXZvIZmlUNT+Hm55dQJi9+W0wJx9JbIPSUHTqZhcBjBtY9IF9z2whznD65ktU03t4aFgCD/leJj3G2OikdaMTRrVMxq0UxSVRBFRtI3gnbecav4e4HFJGXQX8xgBiT6SLAbjra9yYYUfhygAHzDGozQYLeGO45A0nfYnrsOs04nSyymnQp2EmQNK9t4vAHQH3xmyJBWa4cjNJy4cwJJpHf6fOOmOxn24u1Y6jnWX/pVWt9L/I7Xx7jCv5MNmQxErTcgbtDEfhbA2XrXjD0vUpggMI6NJPSYiOvvHrbA2WyI1FnI1bxG3yxzU6WTyp0Rp5JgmsaEXqW7e1zgbNGmsaH1Hra36nBudcqCyVApFypYX9h1woosCxJEkmdwBPt2xY28syzkJDqenuQfyxCooDWP1xb4wN2WT9D9QRiRoXkMp9DY97YuileQnV5j6QbH098X5tiABczFjsDO8fltIBvivLMSDqMRcWwZSa1mNxE/K4vPT64j3ZGC5TJaxqFwPbHtVYaQIE9Nh88Rq6g0KGg+aTbpPzt19dsXpQJO0+sdvuxfkxLL1FqEowRB1LGBJsIgGWNoH39cPKPw9lfCemRUbMlrEFgqQAQoUDm17TBIkbb474WrGlUPhgVKrkBf5YbSN3XRBBDAAHsFtG+GmeaoSWdh4gABYTKi6xHVR0IHc+xlKtDeDM0vh6s1bwgnNsUBBMxJFp26kWEHDurwxEUC71BYKFIKDtcxFpsOu/YzLGowZqaoXVgFZahU3gGTIfTtO9jtGzrh1H/AImoglmC66rsgVlME6SrGxJIvblIF7nA5ylonJsVZL4MqVAlctRNJjzhdSssGCBKNrabG28wDEmOfyUBnpVloggjm+3EiNNrGBYtInqbF9xClVy+Wmm5JWVl9AZQZLlAPKhcwd7KDIFgBxGgzZOi1YmpUqS4UbIWgxogSWlg0Tcj5xu9ledmdzeRpUJUkPVgAQysAIuTFg+o7DaI9xq+ZLjSWNSo1rQSTIEARvaAF9PQY0WZr5ZPDFSjULU0ph0IVFtYhTZ7EQZ815NrUcQ4vSXNJWWmtCosWUC5HSCBBCyO/bbFcklkjoW5XgdfMuaCUWpMgmoXTTp6rKkyZIAm9jOAs18DtTofxGYcodek0jSIB7Q/f00gbw206LhtDN5urUC1CwKCaj2GnUCFAuZkg6RHfriHDs8yVSKlPVVqU3AbMElbNpqSzXB1QpgzO8Yqb6IYetnQCRp9vbFTV1bpvPz/AN/vw64RSpVa4TNqadEyykMY3BALoCdJW3TcGQYwhz+UC1XFM601vobeVB5b9eWL46RSMkQrqChMwQywvX1OC8tXZVYVASD5Z6Hvg6p8Lf8ADU6qZqjVqtzNlk5qqDptJ1C0rA9JjAGcqNpGtSp0jcf3KGW/cggxvHTC+EXWiio7EgzPvg/KqKkAHmNo7/PvgCjrW+gN2DKCD6QZG2DqfC6tRlNOn5wCiggAzexaBsJudiO4m0Wh3k8ilJQrsQx++3SL/wDrGjyXFVoKwSYZbq3ad+pkRuIE7dMZbIZE0cyv8UlVGiZDAkrvybqZixuPbD/J5XJ63NSrXv5VAWYImWKhvSLCSDbtzqIo10VcS+JKi2BJpt1JPXyrHaBeD9cArxRwNHihQZjQALz3BED19r4U8W41REpSBYKTBgKLnf6AWjed8IanFI2AU+3e437i+GkNm8TKkEuebUoBIcGfWZk36z1wI3F0WUYgMfLZiFBBgyLAT94xiqPFKoJFN3BbfTuY9rkem2Ds9mc06qullFQ6TTChZNoFrkGJhtrzgyjYJPodVSysVKggQFKp5vXv95x2L8tlaiqBUd3bcxcC2w0mAPTHY4K12c19xXnasPJAaYI9P9sDZ/Pcthpm8g79wcXcVKkatRJ6+nee2+K04KN36qGAjygiROxBiD8xhxSpNhSW2J9Ukx2nF9PlXYSTvhsMmDHNM9CY/L88WUqSo0GUMA72PufT88dH6iFyEWoE3+7pgoU3iUnT3I++PfqMOZouDz6SBeFEe/qcLnqANyNqEdRHy69sRTvo12Vmm0tysSo1C0AC2ozB6ficEplKgCuy2eYBNxB3IidPr9PVjwrJ6AtU0qmhtSh1YqC0SR2ImAR6dSLF0eHV6inSRSptImo2gN5jpNzJsfQHcjEbd0VClXXpptO4ue999sNfhvhIzFbSXSmgBLGpN5IAUBSp1GYF+mx2wly+TlhoQVSPseJYdR5DPr2gHfbB1DMU1JjSeZoIBgSfKqblVBHNHz6Y0rI9mzo5UZVatNYOuZ1LcBbEhhMAnZBeNwbHCKganiVKTEA1IAlh0nT1ixtNhv3wflclTlqlYvT0qtgsDUQQd+gjtJMdxiGarIZKkaiyrYRvYQL3PX5452V/BbSyBpUmrODGpgsEAEBLEwQ3MTp0tckGYAwzzfxCv8PpRfBZmBLLHPcgqSoGkhhInYahtuDTQoCzaHFRtDAgnQZWRBFyZER7EYnnc5llcVBSZ0LSKdTUqsS1zI5YAgdfWd8V08m2B57PnMRUUBTam7a7sx+YvETHzjBVbhWYoqvI9RZljRMlSp21RMdQdrmOuCcplstmGKZegdZgrBPKNYLG5K9ogCASfTBfw9SrFa/hOFZGUEMAAWElZYi25gWvc+pSySsiTgWey7PT8RatRySWh9MGQVIMiFIkkz+IOG/EeL1q9NlpUKZy4sQKeqVmQhaCeYCOWD164TVeMGo8ZonTdtNNQssCLzpjZjJi8KDYyI8KqZhWbwA7IxHUDTDDSxUmTAmQoIE3thJeCmgHFKudq0qdUNQT+pALISoBYjUCp0krGodBt0GW/wDqJwqhlylXLuqueVqYLMJYBiylmYLA3ixk3kY2NKudJNen4lalLK0qKaAhQFARhJKrJBPSbAgEvj/DaOay4o66StUIcgu7rCbHXbTcC07at9sOLox8io5mnUUGoBrMyYkKJ3CkEao63jpFgOpZ6galOm/iLlVMvpgM8AQBsRqMAsxkAnE6OVppWXUqlFe63ZWAN7E3Ujvv1nbDrO8CWqTmKKUFoqFlV0jwogkAGxqgQZAFjO98ZOOyKhjnOHcMUU6lFazrThjDMQSTyAqwACgkE3B2BkzhBx34lTWPApqoU8oYcpXpyA7g3kk3kwMMqPFEFJ6aqIYm4LRG0FVt0gE9zGI8C+FKWYXMNVokVBPhEVdMETr5AIJ2MNMyAYmcFNN2y3ZjcutSZQMZ/tUn3MCbeuNNl6NWlTph8sUQw6F7lxI0kjfSbCYsIiLHD7g/C2y1Gs+XWrUqAu9Io7AAgFRKiAbEDnkX2JtifFOOI/hoa3inRNTxFvrIOyhVNgNz9emK5Jq0bovrcTFWiFrZU18yC3htyKADdFBUQFJ+ySRA9SMdxD4To1VIUMrKjalgGSFsxUVAHUltlte2wwnzGVq0WAUqRp1HSwG6lSsSbgMeXexIGLa2SzbU/Gai6UmIMtEkbAgbtM7gdukY55JbWwDgHw2mXdmz2XFSysFZYCzIsqnSVPYzcY0ec+ISGNU5LLt4iTRaqoJiYca9JikF0gLAkq3LBwr4hRztFgzq6LGsMoOkDYEkWETsLywmNQkDLZvx3U16xNJiQXIZwsTsot5oGmwAJwuUjcmZPN5PMfxLVKVOHfUw8JNIUMQvKIAHm6bA7Dpp6HwrmUo6hUCyZcBWYmbNzxJYdD6Ya8Jy5d/DnUsAAAgGQDAIaOYwQIMGOmHGfzKmnAqU6YWYTwwNRAtedWx6C1sXk5R+pIqysmW/+NUgB3JiwExp727zub48xdlOMVKRbw2YEnmIG5Hex6zjscGn23/PyC35PaOVQ6R4UlKQBAUNqPNr9ZIjp0Pa4PFqJZiRs99Rm5uDI6C0CJ9se5PMValNWZSREpVAjUDaDJk9vWCMe52sH0ecyd4gjqwMWgC0+k4uU8geAjhuUCMrAB4p3UmVINyPW8fIHucLPiE+HpUMCNI09SRuCTvOkidr9sEZIaNEPsYg7bqSZ7SZ+Z3xXxCipWrXaSUZUgtEhtUAdJCqWI6De5xY3yzkq2J6XMs2DbAzv7j88U0KTNUhpkm/ck36dcWZmvJBAiIChTePQ7i/tGC8vkyukmJAi/zM/wDoTv3x6jskPOBg1FqLUKChRQsA5aCzNAupm8kwNzaL40/wjUVMpWqMikmpoGgAPBClFlj5QTNo3mJvjFUMqWWVq0tSsFKGSzAxzC0BZkQSCYa4tq0mTzC5em2qGfUAEdmgNDEMKYMELA5if7RMTq5ywTQRnuBVFoSxkVmcMQQjEAjVBkwDDaj1kAT1y+RyP8LUWpSLk0ydJAB06lAglg3QESACJMQYxp8xx41QNZLU0I1UyYEKRIBJYkNN23viVSjTBOaNHTQCx4SPy2MF4JVwskeg9QbZS8FsuzWbq0orVa1OrqGorM6GcWYACJ0zcWtB7YhwvMaxmKlNS/Kqil4erUxYF30hRCgKtoPvvCCjmgpYlSJFo6n1MddpE4Ky3E6qnxFYqYCarWBI29LdPzvOJqKzUA5tBK3DREDuGKrsLdtxfEn4jUqEI9cgeJ9r0GmbxfSTYHrOIvUeoG1GFU6RvzMxJJ7km5JNu/qE1V3J8Sbgw2liO+5mNhc+u+NxM0XUc89B4D2bUhZDpJEcw2sL77WtMYKzmboNy0VzAR9IhnJBaPPOocwmPZSZMgC3iC5QZiUXXTFEqQyyGbl5jqmSAdjsTMCMUcKyuV8SoGzFSnRmKYVf5jnYE7wBEk2sQLTGI/BGUcJzCgxWqgKJgMw3JAIuDYKP9sEZWtmab6UcKKhCgFxbeCWG++/bp2zxcfa6SZJ3g2O53369MECtycsc03Zbid97bdbdb4rsgzp8RqFnWpULQblXEMLDc7iwsBjVcE4sWp6Epl6/hE03eVpqBK6jBkgW7faFsZENTfTUWktHQplVP9SVkEkkmRtqliPxt4NxqpTqHTVppqiQFmQJhSNzp1TA3gTg1myadhnxXwFKRFeAxqaiBTDlAbbnopmV0nmvaBhz8N8OQcMao5CPqZqeuSivHKwRbmxkyLEWiJOfzlfnCswYTAUC03kTspM2HQnFnBMqyV0D62UAPpKjkFmkWMiCt74yZEzqWarU6LJVpNTpa9VUty7pOnSxBa2k7GJXaRNeUzeklqVRfEklQsCRBC+YQQVMdNzAE4PT4lQFRSoprAePFgqSW1FoNlaQuxAv2GAOE8KevWrI7hTvqgMGkmCCCCEuOh9RgteDNeBivFcu5f8AiCyOZ5VEU2JjTqk7hubp6kyIUcSzKkeM1SkajtzKuuQAPOzKbMY2jr0wrzGXhjqlHBhpXVbYwqkWvG4/PDytwrLVz4WVeKimKj1jCFAI1gqp5tRChFFxf1w6suydLgbV6IrZirToU9J8IldVRvDYBYQEFlkG8m0/3BsRzucr1wqrVBFLRAVeWFbkYiJsCOsbWnA/GsuiqtJaviV0nxpLFIAhVVrWCxsTe02OB+G8SopQqLUZ1qk8un0G3pcbyDfpE42ei/A8rcQatRYPWDQGVlLA+IWIJJUmIgGOWOgvgfLOOZdaKm4UOLkiFhSOaB2G3XrhPSDBTzjTUA1qDc9iTvvgWjWhWudchRtaPNuJNtm+7HNxt2DY2qZhUbSNKmZDCRIAkHSSSenWT67GukFZdIuF1DTe22oi0wREf74XuVQyWeYBkwRM7EyL26dxgjh3EitQ1QgKkFStQEqSdgQ1/aZ+eGt6wK0+gphoNmcg7X7bdCfr2x2FvEOJu1RraPRRAv2jp2x2C0/8UYccU1tSUMdVRWAvyy+1xA0qEmBAAJ7YEVgEdBz6mXlAJ2kEg7kH8AMW1mNkJuDGo3gTfv0gbHt6YqzOW0hpIlhCxsBY/gDNu3TATTAtFebWaSTYhm/8f388D5tNSaHYQCSBBuSYYmYAEBQInyzbHeJKhYjqYO8C3Lt03EY7NZJ152KxNlElvUm1vSYnoIvhRwZYIZanJ1XZ431b+t+pwz+GlWnmNdal4gAbw0MFDUsVapzCUFzF7+2F1DMBmRAQA5CzBgdyY7Drh58ShPH00SfCpqACVSCAWMgpphRqAm5MAe3RXHJ2TaRP4ozAoNT8KimWrxLinpFM/wBroLxINxvMesqcsatetYF6tQlQLSzG/W2wJ7Adow++G+GU8xXd6+qsqIDBZrdFJI3NjySJub6cN8z4Ulv4UuywKTUFICnSogRzwpaSYY+hmC+SHjszLcHq0n8J1PiSAUIm57FZnf7JwPnOHmgw8X+U5aQrxUHdQdM2JiQdMg41ecrU2ph6deprW0upMwt1sAQAbCZv0icZenQZy7JS8TwgTEqAAfViIa8fhONaZMHZnN1arGo5RYtq1jSBtsN7mQD3wblM4opPTA11SBpqEqAFiTbcMI6323MjB2d+Edb0tNTxJYI0AqNRUsW5ZAQ9BcteCcLcxwVqdULTYEGCpuNQYCLkSBzGQb26EHGeNGeCefzK0lXwidbUwtSDMkxI2kb+txvhPkOJVKVX+XSWo5lRqTUP7uu3lib2Jwd/D0xWh2/lBjrgwCB2kTFomNr4Er5w02c0NWgkqp3MdBqMHcT+mCn2Aa8UzeXqin4dM09JZoA0gkxuAJMEbf2nrIhDTzFVdJAlogCCftQDfTbpIHTE82zFNQBa/OVHW1iTufWRbptiscSFN9Zl4UjmYwAd4BPvitGZ7k+Fms8VHZLsQVol9RkyAupSf7pkmOknBC0RSqLoDsylSAQQGMwNSkReRvYSNsU5XPsQXCrBEhtcE3MQtwdJ9vSYxbmM/UqhFWtr9hBi2/UgQIt2jGvojHeTdsvxGk/EFpsWQnSq69TwFUsBYtB3NpG3lkj4ip/xLUmpoRULBaaAhYQ2nppAYEkAfaPSIW/DL12zVMSADVR/KItTjVMEAabnrPTD/iWdermdTqAAxVKijcG0kreSY36EXPUt0YA+J+BimyEllkMNNzzd9epplQJ5jBAJjVgBq9YKajcyBPCLkjYm6W3uF+mDc/n2emSTSMO1LSCQbTEoTYdoueXAuYzVWvSX+bTXQoXQXg6TCnlJMAkbGAMFq2R7Fb1qaKAza5i3lI62a/LeNJt68uJDNtTDxV0B4l2JJ0wY2vO209cKFzKlxo1BY3BiZ9u+3tPtgJs0WFyfMZHYgD3643FtqiVY4DGjVAqaG8rAiNDA7EGDbcX7AR0w3ydXO16jvSVioBHiu0KAQTp1HfaBpBI5ZibhcMy9V8szoysFAlnbrAsBuWboJuPv0WeNXLinQyr03JUBgWBYgSS8GIBYsLm0T0wml7qKjI5h41OoMPO5BY/5EE7+k+voOQHZSWC2lt4tYbKb2O364Y8Y4ZVAFSoAGYHk1y1pkwJAm0X3tGM+tUSsqQZETb5RGwg9/NhwWCxHC0mPlXWoAbTdj22gxAgX7EzeMVgMzwF1AyY5hafU9IAn9Ti/hueVGJZgRB5QOu4t6nr7XtOIVNYkoDDRALEDb0IOoSbE33vgy+DP4CDTp+HpdCTKteAVO0qYO/aPnvgPOZqmRpUMLrF5M/KT0xPhdBnqS0AeYknt0P7tGPc24nkGnVufM02tB3EyY9fTHOqdMH5J0QwsVJI30yekySTuQRbHuIUaFWqzaXaFgbOBN5EDqLTPcY8wuXkzGLrDQfZwD01X679R3/G6g1MoFB1SRE9pIg9Ign6n3x5maWp1Oro0QBvuZMSRed9/niutTpkNLsF0xIAuZm8nykEdunz4pZoiWaBc1mdBaERJ8pY3tIMQCZ23iNuggHLZxiTPr+zgrhnCaVfxkWm7VdTBKjVoVdX9MkWBEzMgfQYk3w4+WzNKhmayKGALGjNQgEkQeUQTBuA2xscd/wBNJD4hXCuMihUNRFXXoZAWG2qxI6TBI+eNRxbOPl0pO1Sq71FlmYakZWXyq3m0gkjtcxvOAMz8MZOmOXNVnIIK8qMsa76iF82kGASLgz2wRxPJKGRg7MGKqoqx5WUaGDAWABEhdjgtNGp0S4fwEqhh66nw0d6YQBSDsJDXa28Ht1xPhXE8w4ijLeGjAldMoGYElTIDOAtvNYxpxZT4g5XUmbKsDAW0sEblBABOkKWa5Pm6kCAP4vMHWqmBqDuAVBOkzqF5MG/LgNpaK3Qy4zn6TK2iswmmWYtYM0zBA0qhi0qCvMe2IZPIu2XNZSKdJmErHM+mAzEwAYJ9JgjtgJOOsxCPOhbGmogNzBp/uLE7kmSffHuZ+KDURVRfCsVqaWMNJkjQZ03n6nbF5ds1ka/HaniaabEABadOTHKAQoIFu/XrGK+O8aquqJV5USwKiRrC9ySBvsCbT64SZ3My4VWgREEiLbSe8/sY2nw5k8uUXLPVNU1dLkDUIWPs3gQ8gki4BsNikm0RZMTxTMeK0wF2gxJPfrc9T+eBMzUUPCsdEgMTuIIDWEdukT640fxrwqnltHhGq4glteklVBAVyyrAkgi4UnvY4yOXqcw8RfJfb6yDJ7Axb78OKFRb42lCEhkLSDFo26sDHLcEz3AxpOA5ytTqVGOVrVWC8oWkWKaSGLQRaOWCB7SdwH4NmWK5mnlnYB1iAHB3glQZIAC3NhABMDFnD/ieqhqguS9QqNTeZGUyoVbKt26DrhvBmD53jBq5tqullYiCt7m4iNKxMdfTeZwyyvBabVENamZaIC6tMOJSwWe3L1vgnK1n8PwVywqV7u1a5YSQT2I5R1bfp3U53NVlC1C9Q6gpkm3I0qSQdrRAM77Y5N2wX2MDUejW5kYqolAQOYCAoKS3Mu0A+YC22LuIcWJKE0Xoh4BOglWEA2DKUmxtvt3OFPGPiOrWZXrKvLqKwpEj7JJEz15rddsMuIfFbZqgtCmjqiqDbc6VAvYjQD1gdJ9bWCg+ez9NKCpQUpqkViWYWPlYMLTEiACRHbdIc8mVkGktWb/zGlQAZFtIk7fTYYZ8J4RRrK5qVWXw1sxOrSxMTy8wUReOnQ9POI5GpToLVaiSARpMQpiNJBIg7zA7DGSRNnvE+KHMUtFSktJiJpMWW3bkaGCnaYxl+I5RklWNy5O4O6qbHsLj5YYcXzoYo601UnXJE6mA0iWmZ2i57xacBMr1kpi7MuoQpEkCCJkWiY9ovipcX8GqijK5tgNKzIaep2uLD0+7DbhfECrfywgaDqNpMRJveZH49JxS9FxWDAAMQAqqqgzBEBVtYEybzP0hVcllDmYa3vN7jfb7sLEkW0w/N50vUBqt5mi562gab2AIiekAXGAcxmuaVNm2G8Ef9NwB2jtgTiOTqI4L03QX0ErEnvebX+7FmVqgJFrC5O5vMD5nrb2xaQqQ14FUo6y9dQ0DlRgTJtf0vtvt7HFHFKqsG8OykyB2FrT1gjpeBJ64CyrQIgHqf0g7m21uuObiDKIQ3aNRBE22kxsO2041ZMXjxaVONQWQG6SB7EdYiJx7ls+6MXUySCAWFwOpAHWBfexOLsvKg+UswBTmBvO5tI36x0vgCrqU84BJ2G/1jp+98DDBi6H9DitZkUhSfWQJ6zFu+Owjq8UYsdCMo9GP5RYbCceYP6cfCJSHOVr88t1Nh6QdUD6RffDLPwmtQQVDAKbbWJ2JFjYid57YS5GARHU7fIR9SSMNhQgpTOldJUT0EtdvbraTv8h2ZHZHLrQqUa5VS0hl1CRymQSLDsQbEWPY42PGuAvXqoRWDlyQ4cABYTV/LImF1qZW5JM2woqfD2T0gtmnVvD11CsG8KbAjoWNidgdybKqlQCkCagZl5ACFBgE3PXveTuOgnCtpDVo0nCc0UzCrlxTbSCqELAUKCx2uPtFurAkdcIfiLPu9dtaoD5XWSBcsBZrRc9OhPXBGR4LXq008AGGcMNtSkBoLEGwN9ibSYMRiunkjTqoazAahqUrzd/QXIMiYuDMWiU6yZ5QFkOPfw9SdLa1HlUlQH6FtMEwpIF/tkje+z4IBnKjVKtV3ZU0NTmAVLSJ0tG/Lc3BPUTjFU6QqF1UsoQlrgCZaw2uxN4N4LDYYD4fxarSqyjhSN4gqTbpsRb1w0Y0iUcvRzVbxTVUo4RU+0t5MtJtA5d5lbDobxH4YSqlR6FamAjT5mcQxG7hSfEEgaQL2vecZrN8dZ21M3Ox80bQ3KATcdrSQAMPeHcaRV1s9Wk4L6GA5FMAwwEFp3gnrYdcTsyYsyFT+ErVFDUqyutPWwGqIYkjQ3le5kN6dgQy4/xz+IA8WmENNwRKwVsD5jDESAbADa4x3CcwlPTXquGZg7aGWN7h/E1BS5kmCSbk3Ix7xrP061QazUavEByVCAEEqNQA1EG06RYnzQDgu2RjT4f43RSgVYTr1zpWCqwbErIaTJmNmjpgelwnLpQrGg9WnTqwlRRUV2gBpClw2oQQSCTjGZliNNMlZiWF5F4gCLzY/rgzingLl/8Ahmemahl6ZfUSAq6iVMEEMWEDUCNJkG2HFs0ZDrj3H2plFoVXSkKenSoBPpccwa0yIE7YL4H8QZc0qfJ4dWmrVBUjVqcqQQRfnhidQIv17/P6nFqqLBUiOXqJ95M6o7YlS40ikGo4kcoUE8o6TtsOsyScX6jJsZ5fjVVDVNECXUCopOpW72mTffTG95tj3JcNzPENDNHhUBT1EsNTDYhFgQdAIiwE7m+E2sktUgmTIMwL9QZM2EC8b40uczdKnw8DJPzsyGsS8sDoAcwZCgwByx1AMDFWDZvJR8YvkkWmmWDM/mdiSR2MhtmMTYAxfrdn8M8WoZXLqxy9V2qINdTw7eJqMKtU2UKBIj+1pMkA4bLZgJVXXLIWXWEUG0jVBJW8TeYHXG9+KPi7L5ih4NJ6QVng6VKAquwMrsSRDbbxMGF1Zb7MvxTifj12Ip0qTlQIG+iwCyIN1gEgg3sRvjTZzjdfiQSm9NfBUg1KgBYKQDPMGAQbDTc+pxlcxQ0FoS2j7JEWi4gTP023w1ofE7nLDKGKau38x0JAaXsFnrpABk3NttymFMN+JVVsvQoUqSCm2jSopF3puTZTVvdtWmeve8YynEOBGnpFSn4QDseYSGgQ1jE+WNxthjmsrTo5ioKLMVWwcmDMAzykgxJHvPa4WZzQNMKoLggQaigxK7g7EnVF7SMFtkvJLKVcqFOk7ghhdGEwDF4INhymenfFeWq06DrUWrVSCFASOWRYOpklWuJmZHfYPL8OqQXKkU25dejlk+UagImQLT1HfFmQyS1FdmZUMqAS8SRJEppmN7jv0xX9P2NoI4rxalVcs9J6hmJNUoFgkABVBtEmSf8AYLP0aYA0+IpI1FSVPmvAYKDHviurSQV3UVZQMIYg3LRI2nlJtaPxxLPUWNc015jyiIvZBIi8nphLwhL4CuD5A1SSBEWFpE+vt62v1wbWr6TyrTDgc7kho72Aif2e5q4dw5kI8Si4YMOcgqAOinvzfSffEuKtUL+QKuzE7uCZmf0jrjjJNzI1kX0hJJTU/skLfrp/Mf7YsytFmlzZhYTN5t23k7bb2wZl6jaSG/lU3E6iQCQNiqGWM2EgR64Wvmach1Ls0ELqgKI79e21vXHTZabKqlEKYNvY/jjzDE50KqBaClgsMWiZ+/HYPKXj/pKPcuhZwAJ1C1/3+5xo8xoUgGJUpOgDm0htQDRIVYCiIG5wlTJBKygASJJuYMid4G99ib+s4f1cigNFIEt4gqFepX7QfmLEq02EC0biIVA9ULmK1SjTpM2pkUMg5qZAEgTIAbrJMi8TfBWa+GTSKItUMRqD1QZGvTcaWItOzX9b4O4jxRSqNTB8ZiWJpqskHYEre2vaeoHtRxVHy4pVq9TxGaPEokwySoZOvMbiYt5oPfPxFFfhFOZzdOjlVy9Gs4qU3L1HkDWbqNKzYaDq3EBe5IKzOLWamayrKLpJYRHMARPN1HXb1xRxbiGqtFK4BBAAEbAD0k/Lfa8YIpZ2vRC5emxDVpVhAOoAFQCDNhLGbDlk7Y0c02H7kTw3MNSStTUup1RpYahEgkiZggtBXoD6Sp4VlfHYIGA1kDVNvLMxvt19DgpM66IEWuCis0HXMiIYgkk6Co2Hc98UZXOmhUL0xBE6W0gz3sfr9D7dVSFhE81QGWrBalUtqu4CeUSQBJkHlk2g3Hphrxn4j8WlTp0V/krp1alsCBpEEEjbqfT1xm89xPxajVKvncyWAUfcO203Pvi2nmmPIqqQJK80/v8A94zJYbXrlVX+cWUGNrASfWZIx7QrapLBCNtLi56tbrbrtf5YJqU8suUJ8Sc1GtiEteeRVBCHSIEkzbubZo8QMBQII8xmQTuCBAI7/TBUDUaNTTbTNzN+WD3A1b7/AHYCFRZ5QKZWRqawPeP+odjhUzO0tJnfVcbWgmJ2xpeGfCqVsm9VqlWpWCM4RANKlTJRgR5mWNQ3BIve+UCcbEn8ZeARzGLxJ9hNyT2xVxLhlSk4V1EwWF+gILaoMjpq7fhsPgg12y7milF1ZtISpYtstiwI0qCTaxMjpg9Mq/D6jNmWRDX0UwObSNy8O3rp2jb2w1gVHmX4tl86P5ilFR5Cq2nUNBWWZRIFgNOoidEkkxjGZPiWXpVmZqLVhJNPVYAyQpIDDVCmCDvODOGcf8Cq/wDJSoGlIJ6TPKwm1vuBItGFPiIpbU0QbWJgSbdzHr/viEsnxCmKjVKqFUUsSEWNIAEwJ29u/pGNNk+L0F4YKNOmj1mVgxdYMsdw5WbWYCRtFumPzDUwANEsd5sB22mT84wO+dqBrEieg9bWEb/ftipNoyGBqhGMHwo3U8027mO+2K8xndLABYEbEg+5iOv5D1xX4FVSPFR11uACwiWMRv6aR6Yqz2TanU0syM1ydDzp9zuIHQ4yqzUiWazpIIUQJO1t+9+3thvweuUWkz1B4cQQbjr2vaenYbi2FdLMoRLaQZA8vzBDmYGC+DZ061K2BYqyjqCjAz3B/TBksaI9aNRmviamcuaYcCmECpTqWUETzFSTIMi0j2BwpXh71nQlgFYi6gRY80T3tcnE04fTpqgjxCI1tFwT0MmF7xIP5wzvF1DqaNMoiiAQ03Mkm42JJHsAbE44O27QNifOZdPENOZYltwR7W9xvhzxXgKOKVRyqsaS+MJgEhiC5Yd0AHUdcZunmnm+5MkwL+s7zOHdTiw00lAlSCxBFhLT6iQQQPnJGOr5JoeUy7h1d6aGmSq0gzEHuO8mSYMRaO/pZm84Q40wzQsEqCVOmZXsZPywMio6sCgmD/LCX+TfsYmuWZ43BCm/YSZNh5osPU+mOcmuXIzkrsrVGOsQP7iXbzEH15pPqcLqucYVtIAYK2ymATG/aAe84up5Oo2kO2kMdz9kbEmItNsW1k8JlBl5NgI5ugJJtG0ehG3TosGorRVMtWq6NRlVCyYm5Pufwx2Oz3BWLnmpoREhngi1hHp6fhAHuNcX3+xqQ3z5Y1KZqF4YEa92IiBcm4AUC9998GVcwg0KkljSJYlRYnSI6yNOmx6z3x4lJ2eHcJrpu3MexXSojadxYfhK7Lt/MUX8sT13EekQuDES2M+G8QaiwClQ1K9xNrhrDzTN/TF3EtNZw8GVMST0gRImSbx1/DCbL1NyZBkqJNydpMxKzJ+mC1cSRBaTqsRaAR2N8CaaQZYR1Th4LO6i50xqNpEdoO6yPpifEnIps+7sPCJjZLmpHUlzAM9Fbuce0M7PMVIBG20XGr9QYxVmqbBAEEmmQOZpJg6FMAAEcxa4jrgwm7phTKq2VZctTLJomdBABkSTdvLfpJvBjbFPDc5QDqKi8k82qzRsQAN/kZ2wPm+NNVdg7ErJgEwJHp9do37zhZVrg9JJk7R93b6Y9PGxVbDOPCm+ZqeDTCJq0qqmQTEWG+/pv7zhfUokSrLpixHWcEUcqwU1NQVlIIWIJGxcdwGMW/THV849RizNrY9WAEdegjD0LSKKb/ZMfPF9Dh8r4jI607DUVOiTI82xJ27TGC+AVRqZVoePVaFRYEQdydtIBiWkgDeInDyvmc41KrlUo+GygF5IUQxJWA/LBOq4Pa9oxCHlWrlabZY0FJHN4tMPMmFgAuSdyWsY3E2w/wCH/GCijFZx4iltBZRqiNIEW1HSdJnuCe4+ZeLUR4YlXW3Nuv77jfBGT4mQCkAzc2nrvBm/yxHE2Uan4c45VZ6NKnqVAwUlioCrKsQdIAG0TH2mHXDj40oVcyxTLoKqrEVAV6yGBJYmCwIAkEnoQNRwvDeJVqDs3iwrjSeXeNrD7QA6yACbXxKrx6Copr4YQCOY6SQweSpMea+5vcRGNXg3wCVQykh+UByhgAlSDEQBO4jfFVfLxOoNTK+bWrA3NjBFto63nDKhn6gqLWIQQ+slrr6ysgRG2DviT4vp1Hyz0dJeifPUEapXdlAAI1XkERb3xUZZFeYWiuVp6TozFMkuNJ1tIkAgiyhSIJ2uLkk4VZSoXdQLsdrmxEn62xbx3irZqs1QgLIgw2qR7xt/vgfhHEDQqawqswRoDTF+sDtGHWBVgcBMzTRizMEeVB8T5WuSFJgdIJFsAZXgFUqj6dKuCVLW2Jt7wJ+YxZkP4nMuYBqaCrEWhZO+k/Pbtgz4izzrU0K7BFtGwnc9P3GAuSxgOVgUrlyCwJgxF17bDFuTrKgNjME2B9vrfbAwrCRM7if1w9qGm1PTrEAAyFI1TECSLmTcx39cabrZJPyQyvE5GhqirTMbqB67xuTvOPamURQrgu0m9wVkmB6SewwDxCmPDa4Gkjre+1vWcLctUIZbyuoWm246d7b4MY2rRlHBoOF8PNRQ1UeHTBuxUy3XlXcmOsRPXpjzMujiKcqqMRdfS3KtyLbe1sEM9VFGogqAINhotYAxYXiT92LuG8PmHqSNXlG7T69Y9fba4xzbp8n+Da+pgWTytQ9JBsRBIF7n0F+8YObN+DTLDqqggkk8pOq59hf1OGWY0UlWoxKEGLWJ6AAdSRI9sKUzCliYJvYQPvv2t39Mcebl9VAbFNbPszAaT4hOoADb5fmcM+Ho7Eku7qQLraT/AGlibd47x7EdK/hVA6rvOqZM36zcj1mdrCJxS/GKmsNqIWbqpIFvY/OcelrksDy9GiyOWyioNZRDJiSTqHQ6gDNo3x5hFT4izFtEoJmF2v69T647B4E4/I3/AInnViwJtqAkk2ZJINpAPTuMSQorzvYEHvzX+oJxRxGkCdSLHuIEj36/oMWGuKaagJsVECYBIBHcEiYPqcRNOhxawSqsFqPAkSCQevz9z0iJ+olLNAN2A3vvf9iPTFwzeptI3AkkntY9QNvTFCJqaDaSN/vn6xjNXskgrOVtPLPUfL9SDYn0OLqbgK0kgiCYHSbem8A++BPAEEllQi8TJ99IkgdMWiuiyCxYGmS3IYtBBmZNx22OOTgugNCvPKJ1tA1EmCQpHoATLekYXo0+WZn6fP8ALHmbMks32mMdz3N9h0/9Y4VBAvHp+f7749SVLIqOepuCTafYdTb1OIPa0nT/ALY9LAHa5v7ep/T1vinrc/dP346IaQfwfixy9YVBJ5WFiVNx3HSdxcfMDBy/FjpXepTcxUA1AgN0iCWAmIB23+mEDOeuwjoPYbY5qR7e1/33xaLRdmK5qu7uSzsb2AJPqB1I7Y8UkmQLi8Dp+nvjqMAf2kX/AH64aZCqlSoKXiGmlRgGYjfpe4kehwGwNg2W4WjUmcVCKwM6NlIkTc/a37XgT3KylZPDUwCQSQBvHWwnqZnFXGqKUq5WiwdRBnSR0E3Nj1uJ3xdlaem6LJNy1SBpJ7QNvTriSeDSeB2eFUsxl2CnVmUVnCorEBQBAsNJM3mJgj5Y/O8LakQKgIJMaSLyOhnGs+GfidcqlbXTu5A1iLgDyC8gNGqQOp3sMZ3inFnrVddRGClw3hMxmJmDUYaixFtUesY0cGWAfhtNXqqrJUcGwCb+lgCSJEWiPlGLM7nxeitFaagG7jU4OncsRYX6DGryHE9dFqi0gjEgLoYBR2ljBsNxsSAY7K6HCEdmquC9R35Q/kMRqvI1WBttERgc1bbQeS7CeCZdKasabtUDDlbQQLCQR1uD9YG84D+IR4hCrYgnUoO5m1zMEQdpF74b57PjlVwLiQACW3IJIPcX7WwO9aiykLS1ACIg3n+7e5H+2OV1Llv+fgN5sR8AygZ31IGUWhvWZ0tZdQF/w74PzvD6b01NDTpW0KslhEiY+VzJO/SMX5HKMiaCPCSC0+b7R2mTIFr3tFsB0HIDHUzAkEWgtJ3EehI+mE3b5JivN2V5bhdTLtTYjWpZhV5YAGxmTcENq+WK8r8Ov45UqdAcgGegMqfW2G1PNlQddoM6Wm4IMAbn5dxif/zKrOl1JYmZDWHQC4k7Xv12xlOXYeTKvNpJYAiViJmIjrcH0xdleJhCodRpBMGNhOzA3Hp+5EGbZ9KKkCeZjNjv5jvb7M/hgZNLVNNTawLXBB2mRErtI/DAcL2VLGRlxHMir5AABOkCLjduXp3nvOAKKSSom9iD39/lGAaWeamZUlWEzG3tB+c98NuH8URaRQoFZhMifu3sR0+WE4cUOSxgqqcMYTJIJBLMT16AD+39cD8J4QazBSwUn0mPwvGKeJZws1zAFhzfkLHbf6YYZf4gUUyCih1AVdNiTtJ7W64S5ccgzRZxThfhEKjEkDmIO5+X73x5hxw7hTaTNamZvAU2+rT9cdjn+pLwTkhTSrsGPMY7biwnYj07YvV2NQqxMhWb5iJk79/ridSougddMHa5WOYR0IYj/wDbAdOpeTuQZB7H8rDFoSOVEaZJkG3T64gHZVOhhI2JI9O9vxx3jKQQFnsbzY336env8xi/L9Y/OP3+WHJZFK2Sdpl2kbSB3NiZF4O8e/THjudUL1Fit7RaL+3zwPRCsGHlJ/6rHsfSDHX5GcEodA12OkQB1knr6D8xisnQDmFJYytgYJ3Ai0T7/X54pcRPQxg56rNTqBvMrJy7AATt6dcU5vg9VaK1zpCMxCgtDHb7G+kg79vcT0RlsoB5NXqfwG/0xWo1TEEjafpv7XxdTXVS28rSR6ab/jjxEGqCBcEe0jb6G/vhWJSK1pyYLGxER+Pp74hVBsDMi5uZk4YZrIrSo0WLN4rBKjDoEdiEAETq0iT74W0gWNgWIsB39f1+uKnd0KyNT546nUuA2w9P3fBZyNSAAoJ3hXQk+gAaTHpO+BqNBdQWpqQTe1xcbgwdvp2ONaCi6jWUsh5tIImJJMXIjtb6TgurmGYl2EKfLMgD5AQZ79zg/hnCnouK1IippBgTGoEf3XHaLYY5filOohgAwQNOlwQf7CBqUNItAM2tjg/Ut/SrQH8FvwvxyjRoN/JqOajHVF4EAQsQZIBF+4v0CynwxagY1UNBQTUdz0Unyg2G0KDEzf0xbT4e6F3I06ySq6yCG8xXl8sEG1iMW8UzaIt6WliQ7kKILfZVjuxUSbzBJ7YnLJLOooCisqaFuDT3WAD85B3ZpYm5tGIZkAkeHMKxMaiZG91MxBPTrE7YGo1NVNCYNR3CARv3JgR19Bi/iuT8BjMEkCOnSfKbwT16YDecsqvNFGczLMZAJgmCTJBPr2sLxMYhl868rpiwvrG8XDAdbd8UfxLOSpMkwY2N/wAbXOLKlaQDexi/X9MJpEssy+Zq+G/iO4JnllWlT1vJG/TFtHP6QW1GfIiwLEAS3y2HvMY8WlqYDSYNiFMnfp/6wdxTh8htKkBZOoc0rc7TBPTp8oxG43XkNoCyKag7lgRT0yY31NAE+hwpFViSVBAJmO33TOGCECjUOqA4pkSN4YmQoMwSN9jHWMADMhT7+3zwkioLqcX0qqxEDoBeT1O8zj3N5t9ZAYkdpsBvftY4ASgTp1LykiD0+vbB+bVBYgyTpPWSIi9hCgHfti8YpjrDRZVy5ru2hIbdQCNMfa6CO+B6nDzOkAltgPYfpguvxzww1NBrPfaD1IO+37GI5HLvXq031okMNTM0QJAZlE3YA6tO5gxO2Mrq9GjayEn4Qq00ZqtE8ihnBcWDeUhlaIJ2EGZHfCduA1EQ1GBRRFyu5JIECZMlWGqI5T2xr+OfE9OstZT4wNXMazopr/RQMtGmNVQGQGkmImLGMLM1nkqUEpGlUmhqNOpVCoy04lUhdQqaHLkE6YDFRYnFi3TdmUgKmWRQoCsBYGALCN4G++OwOnGEVRFFL3MaY+ROPMc6k+v2Dwl4DKmw/wAfyxz+U+w//mMdjsJj7KKW/wC+2A855F/w/PHY7D7KzzJf1l+f54Z5X+pT/wAfyx7jsR7QQDO+fNe6fjhpxj/lsl/9uP8ATTx2Oxev9E6Yoy/2f8x+AxS/n/8AyP8AqGPcdioyDuPf1D/2sv8A6Ewop7t7H8sdjsKGhxHnwz/WX/BfxOPPjX+svz/LHY7HBf1jjH3F/wALeVvb8sW/CH9fMf51P/PHY7BXun+CvbK85/Upf9v/AMcV8c/qv/3/AMzj3HYS9xnsnwf+pR/7v6Yo+LP+bb/tj/U2Ox2Avf8Ag6x9jF/CvOP30w0ofb+WOx2OktnGWwrhP/MUv81/0ti7jHlH/c/8xj3HY5f3r7EWxV8Uear70/8AThJX/Mf6sdjsdvS0jrHod8R/5an8vyx7wzzv/lR/1VMdjsR6ZfT9z+zLPin/AJs/4rivJ+Wn7D8Me47Bn7EDo6r/AFB/kPzwx4h519h+Ix2OwYbQVszmT8nzP4DHY7HY7vZ6T//Z"/>
          <p:cNvSpPr>
            <a:spLocks noChangeAspect="1" noChangeArrowheads="1"/>
          </p:cNvSpPr>
          <p:nvPr/>
        </p:nvSpPr>
        <p:spPr bwMode="auto">
          <a:xfrm>
            <a:off x="66675" y="-163513"/>
            <a:ext cx="320675" cy="323851"/>
          </a:xfrm>
          <a:prstGeom prst="rect">
            <a:avLst/>
          </a:prstGeom>
          <a:noFill/>
          <a:ln w="9525">
            <a:noFill/>
            <a:miter lim="800000"/>
            <a:headEnd/>
            <a:tailEnd/>
          </a:ln>
        </p:spPr>
        <p:txBody>
          <a:bodyPr lIns="96661" tIns="48331" rIns="96661" bIns="48331"/>
          <a:lstStyle/>
          <a:p>
            <a:endParaRPr lang="en-US">
              <a:latin typeface="Calibri" pitchFamily="34" charset="0"/>
            </a:endParaRPr>
          </a:p>
        </p:txBody>
      </p:sp>
      <p:pic>
        <p:nvPicPr>
          <p:cNvPr id="91139" name="Picture 4" descr="File:Jamesia americana 8.jpg">
            <a:hlinkClick r:id="rId2"/>
          </p:cNvPr>
          <p:cNvPicPr>
            <a:picLocks noChangeAspect="1" noChangeArrowheads="1"/>
          </p:cNvPicPr>
          <p:nvPr/>
        </p:nvPicPr>
        <p:blipFill>
          <a:blip r:embed="rId3"/>
          <a:srcRect/>
          <a:stretch>
            <a:fillRect/>
          </a:stretch>
        </p:blipFill>
        <p:spPr bwMode="auto">
          <a:xfrm>
            <a:off x="4560888" y="0"/>
            <a:ext cx="5022850" cy="4953000"/>
          </a:xfrm>
          <a:prstGeom prst="rect">
            <a:avLst/>
          </a:prstGeom>
          <a:noFill/>
          <a:ln w="9525">
            <a:noFill/>
            <a:miter lim="800000"/>
            <a:headEnd/>
            <a:tailEnd/>
          </a:ln>
        </p:spPr>
      </p:pic>
      <p:pic>
        <p:nvPicPr>
          <p:cNvPr id="91140" name="Picture 6" descr="http://plantselect.org/support/plant_image.php?plant_number=50&amp;photo_name=Jamesia+americana+-+DW.JPG&amp;download=true"/>
          <p:cNvPicPr>
            <a:picLocks noChangeAspect="1" noChangeArrowheads="1"/>
          </p:cNvPicPr>
          <p:nvPr/>
        </p:nvPicPr>
        <p:blipFill>
          <a:blip r:embed="rId4"/>
          <a:srcRect/>
          <a:stretch>
            <a:fillRect/>
          </a:stretch>
        </p:blipFill>
        <p:spPr bwMode="auto">
          <a:xfrm>
            <a:off x="0" y="-1588"/>
            <a:ext cx="3294063" cy="50307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3928</TotalTime>
  <Words>168</Words>
  <Application>Microsoft Office PowerPoint</Application>
  <PresentationFormat>Custom</PresentationFormat>
  <Paragraphs>41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Plant Sale Plants 2013 Trees and Shrubs</vt:lpstr>
      <vt:lpstr>Shrubs, Bushes, and Vines</vt:lpstr>
      <vt:lpstr>Saskatoon Serviceberry, Juneberry   Amelanchier alnifolia Multi-stemmed shrub with clusters of small, fragrant white flowers in spring.  Oval leaves turn gold and soft red in fall.  Small, purple-black edible fruits in mid-summer. Mature Height: 6-15’  Mature Spread: 8’  Exposure: Sun to part shade Water Requirements: Moderate</vt:lpstr>
      <vt:lpstr>‘Panchito’ Manzanita  Arctostahylos x coloradoensis "Panchito“ Evergreen groundcover with shiny, oval dark green leaves on mahogany-red branches.  Urn-shaped, pale pink flowers are followed by small red berries.  Will cascade down walls and over boulders. Mature Height: 10-15” Mature Spread: 3-5’ Exposure: Sun to Filtered Shade Water Requirements: Low once established. Excellent drainage required.</vt:lpstr>
      <vt:lpstr>‘Chieftain’ Manzanita  Arctostahylos x coloradoensis “Chieftain“ Evergreen shrub with shiny, oval dark green leaves on mahogany-red branches.  Urn-shaped, pale pink flowers are followed by small red berries.  A large shrub, up to 4’ tall and 6’ wide.  Mature Height: 18-36”  Mature Spread: 5-8’  Exposure: Sun to Filtered Shade  Water Requirements: Low once established. Excellent drainage required.</vt:lpstr>
      <vt:lpstr>Spanish Gold Broom   Cytisus purgans "Spanish Gold" A dense mound of fine, twiggy stems with tiny leaves.  Covered with deep gold, pea-like flowers in spring.  Leaves drop soon after bloom, stems stay green all year. Mature Height: 2-4’  Mature Spread: 6’  Exposure: Sun  Water Requirements: Low</vt:lpstr>
      <vt:lpstr>“Moonlight” Scotch Broom   Cytisus scoparius "Moonlight" A rounded shrub with slender, nodding green branches with tiny leaves.  Covered with profuse creamy yellow pea-like flowers in late spring.  Leaves will drop by mid-summer, but the twigs remain green all year. Mature Height: 4-6’  Mature Spread: 4-6’  Exposure: Sun  Water Requirements: Low</vt:lpstr>
      <vt:lpstr>Variegated Daphne   Daphne x burkwoodi "Carol Mackie" Rich green leaves with creamy yellow margins on a densely branched rounded shrub. Clusters of tubular, white to soft pink flowers with an intoxicating fragrance in Spring. Mature Height: 3-5’  Mature Spread: 3-5’  Exposure: Shade to part shade Water Requirements: Moderate</vt:lpstr>
      <vt:lpstr>Waxflower  Jamesia americana A flat-topped shrub with upright, spreading branches and flaky reddish-brown bark.  Bright green, distinctly veined leaves with a downy white underside turn reddish in fall.  Large, waxy, fragrant, white flowers in Spring. Mature Height: 5-8’  Mature Spread: 3-6’  Exposure: Shade to part shade Water Requirements: Low</vt:lpstr>
      <vt:lpstr>Golden Mockorange Philadelphus coronaries ‘Aureus’ A golden leaf shrub with fragrant, single white flowers in June and a nice compact form. Zones 4-8 Mature Size: 3-6’H x 4-5’</vt:lpstr>
      <vt:lpstr>Cheyenne Mockorange  Philadelphus lewisii "Cheyenne" Large, single white blossoms with a heady orange-blossom scent.  Forms a loose, upright to rounded shrub.  Variety developed at the Cheyenne Horticultural Station. Mature Height: 5-7’  Mature Spread: 4-6’  Exposure: Sun  Water Requirements: Low</vt:lpstr>
      <vt:lpstr>Autumn Magic Black Chokeberry Aronia melanocarpa ‘Autumn Magic’ A beautiful cultivar from the University of British Columbia. Fragrant white flowers bloom in May followed by clusters of large, edible, dark purple-black berries which persist through the season. The leaves are a dark, glossy green all season long and put on an incredible fall color show of red and purple. Does well in full sun to part shade and is tolerant of most soil types. Aronia berries can be eaten fresh, used for baking, jams, juice and wine. Zones 3-7 Mature Size: 3-5’ x 2-4’</vt:lpstr>
      <vt:lpstr>“Ruby Voodoo” Rose  Rosa "Ruby Voodoo" A repeat blooming, centiflora-type rose with highly fragrant, fuschia blossoms in early summer, with repeat bloom in fall.  Upright habit with strong canes.  Noted for minimal winter cane dieback. Mature Height: 6-8’  Mature Spread: 5-6’  Exposure: Sun  Water Requirements: Low</vt:lpstr>
      <vt:lpstr>Alexander MacKenzie   Shrub (Explorer, 1985).  Cup-shaped, double, medium-red blooms are born in clusters of 6 to 12.  Recurrent bloom cycle.  Glossy foliage has good disease resistance. Growth is upright, reaching 6 feet tall by 4 feet wide. </vt:lpstr>
      <vt:lpstr>American Beauty, Climbing  (Hoopes &amp; Thomas, 1909). Fragrant double blooms are large, cupped and deep, rose pink. It is remarkably hardy and tolerant of shade. It can reach a height of 12-14 feet if trained on a trellis or wall.</vt:lpstr>
      <vt:lpstr>Blanc Double de Coubert Hybrid Rugosa (Cochet-Cochet, 1892). This tough rose has  wonderfully fragrant, full white blooms in midseason with good repeat, with orange hips. Dark green foliage that colors well in autumn on a bush 5-6’ tall and wide. </vt:lpstr>
      <vt:lpstr>Elmshorn Shrub (Kordes, 1951). Huge clusters of small, cherry-red, double flowers bloom throughout the summer and into fall. Glossy green leaves on an upright shrub reaching 4 to 6 feet in  height. Tolerant of poor soil and tough conditions.</vt:lpstr>
      <vt:lpstr>Frau Dagmar Hartopp Hybrid Rugosa (Hastrup, Denmark, 1914). Lovely pink, single, 3-inch blooms cover this low-growing shrub repeatedly from spring to fall. Foliage is dark, glossy green with outstanding fall color, offsetting large red hips nicely. Height and width 4 feet. </vt:lpstr>
      <vt:lpstr>Goldbusch Shrub (Kordes, 1954). Coral colored buds open to double (24-30 petals), peach-yellow fragrant blooms, with good repeat and large hips. A low, spreading bush that reaches 5 feet high  and wide.</vt:lpstr>
      <vt:lpstr>J. P. Connell Shrub (Explorer Series,1987). Fragrant, pale yellow double flowers begin with hybrid tea form, then open to expose the  stamens. June flowering with some repeat bloom throughout the season. Vigorous upright shrub growing 3 to 5 feet tall and wide.</vt:lpstr>
      <vt:lpstr>Lavender Jewel Miniature (Moore, 1978). Shapely, high centered lavender-mauve blooms cover this compact bush all summer long. Dark  glossy green foliage is disease resistant. Height 18 to 24 inches. </vt:lpstr>
      <vt:lpstr>Morden Sunrise (PP13,969) (Parkland Series, Davidson,1999). Fragrant, semi-double  blooms are held in trusses of up to 15 flowers, opening orange, aging to bright yellow and finally creamy white. A low-growing, hardy shrub with upright canes and glossy, deep green foliage.  Height and width 2 to 3 feet.</vt:lpstr>
      <vt:lpstr>Prairie Sunrise  Shrub (Buck, 1997). Lush, fragrant, apricot blooms are very full with petals in a quartered pattern. Blooms abundantly all season on a compact bush 3 feet tall and wide. Large, medium green leaves are very disease resistant.</vt:lpstr>
      <vt:lpstr>Queen of Bourbons (Bourbon Queen) Bourbon (Mauget, 1834). Very fragrant cupped blooms in shades of magenta and pink, with some repeat. Tolerant of shade and poor soils. Grows to 6 feet in height and width, or can be trained to climb. Light green foliage.</vt:lpstr>
      <vt:lpstr>Rosa glauca (Red Leaf Rose) Species Rose (1830). Starry, single pink flowers in spring are complemented by plum colored foliage. Orange hips remain on the bush through fall and winter. A very hardy, drought resistant shrub with graceful red canes 7 to 9 feet tall.</vt:lpstr>
      <vt:lpstr>Sea Foam Shrub (Schwartz, 1964). Clusters of blush-pink buds open to double white blooms. Glossy foliage on a trailing bush. "Earth-Kind Rose".</vt:lpstr>
      <vt:lpstr>The Fairy Polyantha (Bentall, 1932). The vigorous, low-growing dense habit of this rose makes it an excellent ground cover or container plant. Covered with sprays of frilly double pink flowers all summer. Foliage is glossy green. Height &amp; spread 2 1/2 ft.</vt:lpstr>
      <vt:lpstr>William Lobb (Old Velvet Moss) Moss (Laffay, 1855). Large, crimson-purple blooms with a lighter lilac-pink reverse cover the bush in mid-summer. The buds are heavily mossed and pine scented. Vigorous, prickly growth to  a height of 6 feet.</vt:lpstr>
      <vt:lpstr>“Anne” Yellow Raspberry Rubus idaeus "Anne"  A primocane raspberry.  Arching canes produce large, sweet yellow raspberries on the current year's growth, making it ideal for areas where raspberries winter kill. Mow old canes with lawnmower in early-spring.  Yellow fruits are less attractive to birds than red. Mature Height: 4-5’ Mature Spread: 1-3’ Exposure: Sun Water Requirements: Medium</vt:lpstr>
      <vt:lpstr>“Caroline” Red Raspberry Rubus idaeus "Caroline"  A primocane raspberry.  Arching canes produce large, tangy-sweet red raspberries on the current year's growth, making it ideal for areas where raspberries winter kill. Mow old canes with lawnmower in spring before canes green up.  Heavy producer. Mature Height: 4-5’ Mature Spread: 2’ Exposure: Sun Water Requirements: Medium</vt:lpstr>
      <vt:lpstr>“Bristol” Black Raspberry Rubus occidentalis "Bristol"  Large clusters of black fruits are produced on last year's wood in early summer from small white blooms.  Dark green leaves and barbed canes form a prickly thicket. Mature Height: 3-4’ Mature Spread: 1-3’ Exposure: Sun Water Requirements: Medium</vt:lpstr>
      <vt:lpstr>Silver Buffaloberry Shepherdia argenta A native shrub-small tree with stiff, spreading branches with stout spurs that create a dense, upright crown.  Often forms thickets.  Tiny, yellowish-white flowers over oval, silver-green leaves.  Bright red, pea-sized fruit on female plants in late summer make great jams and jellies. Mature Height: 8-15’  Mature Spread: 6-12’  Exposure: Sun  Water Requirements: Very Low</vt:lpstr>
      <vt:lpstr>White Snowberry Symphoricarpos albus   Conspicuous large, white berries in autumn.  Good in half shade and moist locations.  Dainty, pink flowers in July.  Excellent for holding soil on steep banks.  Good wildlife habitat.   Zones 3-7 Mature Size: 5-6’H x 3-6’</vt:lpstr>
      <vt:lpstr>La Crescent Grape  Vitis “La Crescent" Makes superior quality off-dry or sweet white wines reminiscent of Vignoles or Riesling. It has an intense nose of apricot, peach and citrus with high acidity that provides good structure for excellent dessert or late-harvest style wines. Fruit ripens September. Developed in Minnesota. Fully cold hardy. Mature Height: Vine  Mature Spread: Vine  Exposure: Sun  Water Requirements: Medium</vt:lpstr>
      <vt:lpstr>St. Theresa Seedless Grape Vitis "St. Theresa Seedless" Large, heavy vine with typical grape leaves and tendrils.  Large, sweet, purple grapes are great for fresh eating, jams, or sweet wines.  Fully cold hardy. Mature Height: Vine  Mature Spread: Vine  Exposure: Sun  Water Requirements: Medium</vt:lpstr>
      <vt:lpstr>PowerPoint Presentation</vt:lpstr>
      <vt:lpstr>Korean Maple Acer pseudosieboldianum For those of us in northern climates, there is finally an alternative to Japanese maples (Acer palmatum).  Korean maples are similar enough that we can happily fool ourselves with this hardier substitute.  A showy accent plant with palmate leaves, brilliant autumn colors and attractive bark.  Prefers cool conditions and will like partial shade.  Great as an understory tree.  Leaves can scorch in full sun here in Wyoming.  Dark green foliage.  Rounded shape.  Yellow to red to orange fall color. Zones 4-7 Mature Size: 15’H x 10’ </vt:lpstr>
      <vt:lpstr>Tatarian Maple, var. Hot Wings Acer tatarian ‘Gar Ann’  The perfect maple when you don’t have room for a 50-100’ tree.  The habit is graceful, upright and spreading.  The little yellow flowers are followed by bright red samaras, hence the name ‘Hot Wings.’  The dark green foliage turns yellow to red giving the fall color expected from a maple.  Tolerant of alkalinity and dry conditions.  A Colorado Plant Select introduction.  Oval, irregular shape.  Dark green foliage.  Yellow to red fall color.  Zones 3-6 Mature Size: 20-25’ H x 18-20’</vt:lpstr>
      <vt:lpstr>River Birch Betula nigra  This river bottom native also does well on upland soils.  Resistant to bronze birch borer, it has nice yellow fall color, and attractive cinnamon-brown exfoliating bark for an interesting winter effect.  Oval shape.  Dark green foliage.  Golden yellow fall color.   Zones 4-8 Mature Size: 40-50’H x 30-40’ </vt:lpstr>
      <vt:lpstr>Showy Mountain Ash Sorbus decora   This smaller ornamental tree is grown for its white flowers, handsome foliage, and showy red fruit.  The hardiest of the species in this country, it is slow growing and resistant to disease.  Own root.  Rounded shape.  Dark green foliage.  Red fall color.   Zones 2-6 Mature Size: 20-25’H x 20’</vt:lpstr>
      <vt:lpstr>Burr Oak Quercus macrocarpa This sturdy oak is a highlight in any landscape.  It has a striking charcoal gray, deeply ridged bark and the golf ball sized acorns have an attractive fringed texture.  It’s a fall showstopper in brilliant gold, red-orange and red.   Zones 3-8 Mature Size: 30-50’H x 30-50’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Kim</dc:creator>
  <cp:lastModifiedBy>Parker, Kim</cp:lastModifiedBy>
  <cp:revision>176</cp:revision>
  <cp:lastPrinted>2013-05-11T23:48:08Z</cp:lastPrinted>
  <dcterms:created xsi:type="dcterms:W3CDTF">2013-03-17T22:14:48Z</dcterms:created>
  <dcterms:modified xsi:type="dcterms:W3CDTF">2013-05-12T00:17:13Z</dcterms:modified>
</cp:coreProperties>
</file>