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ABFDF-D18E-4D99-A58C-6B3FB785B111}" type="datetimeFigureOut">
              <a:rPr lang="en-US" smtClean="0"/>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9C1FD-752E-41DB-BEB5-F5A782C48689}" type="slidenum">
              <a:rPr lang="en-US" smtClean="0"/>
              <a:t>‹#›</a:t>
            </a:fld>
            <a:endParaRPr lang="en-US"/>
          </a:p>
        </p:txBody>
      </p:sp>
    </p:spTree>
    <p:extLst>
      <p:ext uri="{BB962C8B-B14F-4D97-AF65-F5344CB8AC3E}">
        <p14:creationId xmlns:p14="http://schemas.microsoft.com/office/powerpoint/2010/main" val="303248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85800"/>
            <a:ext cx="4502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73C77-9B06-49C5-BCF8-725E7014B2B1}" type="slidenum">
              <a:rPr lang="en-US" smtClean="0"/>
              <a:t>35</a:t>
            </a:fld>
            <a:endParaRPr lang="en-US"/>
          </a:p>
        </p:txBody>
      </p:sp>
    </p:spTree>
    <p:extLst>
      <p:ext uri="{BB962C8B-B14F-4D97-AF65-F5344CB8AC3E}">
        <p14:creationId xmlns:p14="http://schemas.microsoft.com/office/powerpoint/2010/main" val="137622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C4B789-AAAB-488A-96E6-B9560EB1308B}"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231544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4B789-AAAB-488A-96E6-B9560EB1308B}"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87980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4B789-AAAB-488A-96E6-B9560EB1308B}"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188665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4B789-AAAB-488A-96E6-B9560EB1308B}"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319417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4B789-AAAB-488A-96E6-B9560EB1308B}"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11812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C4B789-AAAB-488A-96E6-B9560EB1308B}"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9896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C4B789-AAAB-488A-96E6-B9560EB1308B}" type="datetimeFigureOut">
              <a:rPr lang="en-US" smtClean="0"/>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327797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B789-AAAB-488A-96E6-B9560EB1308B}"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215545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4B789-AAAB-488A-96E6-B9560EB1308B}"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198170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4B789-AAAB-488A-96E6-B9560EB1308B}"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162396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4B789-AAAB-488A-96E6-B9560EB1308B}"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76588-D504-474F-98E0-7BA87D5FE3C4}" type="slidenum">
              <a:rPr lang="en-US" smtClean="0"/>
              <a:t>‹#›</a:t>
            </a:fld>
            <a:endParaRPr lang="en-US"/>
          </a:p>
        </p:txBody>
      </p:sp>
    </p:spTree>
    <p:extLst>
      <p:ext uri="{BB962C8B-B14F-4D97-AF65-F5344CB8AC3E}">
        <p14:creationId xmlns:p14="http://schemas.microsoft.com/office/powerpoint/2010/main" val="131304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4B789-AAAB-488A-96E6-B9560EB1308B}" type="datetimeFigureOut">
              <a:rPr lang="en-US" smtClean="0"/>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76588-D504-474F-98E0-7BA87D5FE3C4}" type="slidenum">
              <a:rPr lang="en-US" smtClean="0"/>
              <a:t>‹#›</a:t>
            </a:fld>
            <a:endParaRPr lang="en-US"/>
          </a:p>
        </p:txBody>
      </p:sp>
    </p:spTree>
    <p:extLst>
      <p:ext uri="{BB962C8B-B14F-4D97-AF65-F5344CB8AC3E}">
        <p14:creationId xmlns:p14="http://schemas.microsoft.com/office/powerpoint/2010/main" val="137855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a/af/Callirhoe_involucrata_group.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QBeFXWBSFHewbM&amp;tbnid=SgT3SEYRtxdNSM:&amp;ved=0CAYQjRw&amp;url=http://prairiebreak.blogspot.com/2012/12/i-want-blueblue-blue-blue-clematis.html&amp;ei=qAkpU7PmLs7_qAG3w4GQAw&amp;bvm=bv.62922401,d.aWM&amp;psig=AFQjCNE3DFkgd4JFB2cHhUFULrQ_lFp74Q&amp;ust=1395284591028805" TargetMode="External"/><Relationship Id="rId2" Type="http://schemas.openxmlformats.org/officeDocument/2006/relationships/hyperlink" Target="http://www.google.com/url?sa=i&amp;rct=j&amp;q=&amp;esrc=s&amp;frm=1&amp;source=images&amp;cd=&amp;cad=rja&amp;uact=8&amp;docid=tfDNmfDkquYjaM&amp;tbnid=AwwjuxZyQwd0wM:&amp;ved=0CAYQjRw&amp;url=http://www.alaskahardy.com/results.php?page%3D2%26category%3Dperennial&amp;ei=1QgpU6PxBsaOrQHOiYHgCA&amp;bvm=bv.62922401,d.aWM&amp;psig=AFQjCNGC7dLvtfOItz0WuUBsOqMBVyJ6Ig&amp;ust=1395284511877768"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broomfieldenterprise.com/portlet/article/html/imageDisplay.jsp?contentItemRelationshipId=4605832"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uact=8&amp;docid=tfDNmfDkquYjaM&amp;tbnid=AwwjuxZyQwd0wM:&amp;ved=0CAYQjRw&amp;url=http://www.alaskahardy.com/results.php?page%3D2%26category%3Dperennial&amp;ei=1QgpU6PxBsaOrQHOiYHgCA&amp;bvm=bv.62922401,d.aWM&amp;psig=AFQjCNGC7dLvtfOItz0WuUBsOqMBVyJ6Ig&amp;ust=139528451187776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uact=8&amp;docid=tfDNmfDkquYjaM&amp;tbnid=AwwjuxZyQwd0wM:&amp;ved=0CAYQjRw&amp;url=http://www.alaskahardy.com/results.php?page%3D2%26category%3Dperennial&amp;ei=1QgpU6PxBsaOrQHOiYHgCA&amp;bvm=bv.62922401,d.aWM&amp;psig=AFQjCNGC7dLvtfOItz0WuUBsOqMBVyJ6Ig&amp;ust=139528451187776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upload.wikimedia.org/wikipedia/commons/a/a5/Digitalis_obscura_1b.jp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robertorossi.ro/images/produse/_large/paeonia-lactiflora-duchesse-de-nemours-25-30-cm-bujor-39153-1.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google.com/url?sa=i&amp;rct=j&amp;q=ceratostigma+plumbaginoides&amp;source=images&amp;cd=&amp;cad=rja&amp;docid=0DgwsStS5vksIM&amp;tbnid=Wa6Skc-T8fX0WM:&amp;ved=0CAUQjRw&amp;url=http://www.flickr.com/photos/brooklynbotanicgarden/4911022148/&amp;ei=BWlGUfGEHMjRyQHXmoH4BQ&amp;bvm=bv.43828540,d.aWc&amp;psig=AFQjCNGDbNDCkr5kV6KZIdJZ6acJrfi-IA&amp;ust=136365528700867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upload.wikimedia.org/wikipedia/commons/0/0b/Convallaria_majalis_0001.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uact=8&amp;docid=kdc-UeQ6dos8NM&amp;tbnid=ke7VdSGt1fGxxM:&amp;ved=0CAYQjRw&amp;url=http://www.grasslands.co.uk/perennials/aquilegia.html&amp;ei=IfwoU86AIor3rAHMhoDYCg&amp;bvm=bv.62922401,d.aWM&amp;psig=AFQjCNFqx6rlFL7nSvY8lnuIJzPud-RwZA&amp;ust=139528126714091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armers' Markets - Cheyenne Farmers' Market"/>
          <p:cNvPicPr>
            <a:picLocks noChangeAspect="1" noChangeArrowheads="1"/>
          </p:cNvPicPr>
          <p:nvPr/>
        </p:nvPicPr>
        <p:blipFill>
          <a:blip r:embed="rId2"/>
          <a:srcRect b="48000"/>
          <a:stretch>
            <a:fillRect/>
          </a:stretch>
        </p:blipFill>
        <p:spPr bwMode="auto">
          <a:xfrm>
            <a:off x="-762000" y="0"/>
            <a:ext cx="10087428" cy="6858000"/>
          </a:xfrm>
          <a:prstGeom prst="rect">
            <a:avLst/>
          </a:prstGeom>
          <a:noFill/>
        </p:spPr>
      </p:pic>
      <p:sp>
        <p:nvSpPr>
          <p:cNvPr id="15361" name="Title 1"/>
          <p:cNvSpPr>
            <a:spLocks noGrp="1"/>
          </p:cNvSpPr>
          <p:nvPr>
            <p:ph type="ctrTitle"/>
          </p:nvPr>
        </p:nvSpPr>
        <p:spPr>
          <a:xfrm>
            <a:off x="2177143" y="934641"/>
            <a:ext cx="7771190" cy="3280172"/>
          </a:xfrm>
        </p:spPr>
        <p:txBody>
          <a:bodyPr>
            <a:normAutofit fontScale="90000"/>
          </a:bodyPr>
          <a:lstStyle/>
          <a:p>
            <a:r>
              <a:rPr lang="en-US" sz="5700" dirty="0" smtClean="0">
                <a:effectLst>
                  <a:outerShdw blurRad="38100" dist="38100" dir="2700000" algn="tl">
                    <a:srgbClr val="C0C0C0"/>
                  </a:outerShdw>
                </a:effectLst>
                <a:latin typeface="Arial Black" pitchFamily="34" charset="0"/>
              </a:rPr>
              <a:t>Herbaceous Perennials </a:t>
            </a:r>
            <a:r>
              <a:rPr lang="en-US" sz="5700" dirty="0">
                <a:effectLst>
                  <a:outerShdw blurRad="38100" dist="38100" dir="2700000" algn="tl">
                    <a:srgbClr val="C0C0C0"/>
                  </a:outerShdw>
                </a:effectLst>
                <a:latin typeface="Arial Black" pitchFamily="34" charset="0"/>
              </a:rPr>
              <a:t>for the</a:t>
            </a:r>
            <a:br>
              <a:rPr lang="en-US" sz="5700" dirty="0">
                <a:effectLst>
                  <a:outerShdw blurRad="38100" dist="38100" dir="2700000" algn="tl">
                    <a:srgbClr val="C0C0C0"/>
                  </a:outerShdw>
                </a:effectLst>
                <a:latin typeface="Arial Black" pitchFamily="34" charset="0"/>
              </a:rPr>
            </a:br>
            <a:r>
              <a:rPr lang="en-US" sz="5700" dirty="0">
                <a:effectLst>
                  <a:outerShdw blurRad="38100" dist="38100" dir="2700000" algn="tl">
                    <a:srgbClr val="C0C0C0"/>
                  </a:outerShdw>
                </a:effectLst>
                <a:latin typeface="Arial Black" pitchFamily="34" charset="0"/>
              </a:rPr>
              <a:t>2014</a:t>
            </a:r>
            <a:r>
              <a:rPr lang="en-US" sz="5700" dirty="0">
                <a:effectLst>
                  <a:outerShdw blurRad="38100" dist="38100" dir="2700000" algn="tl">
                    <a:srgbClr val="C0C0C0"/>
                  </a:outerShdw>
                </a:effectLst>
                <a:latin typeface="Arial Black" pitchFamily="34" charset="0"/>
              </a:rPr>
              <a:t/>
            </a:r>
            <a:br>
              <a:rPr lang="en-US" sz="5700" dirty="0">
                <a:effectLst>
                  <a:outerShdw blurRad="38100" dist="38100" dir="2700000" algn="tl">
                    <a:srgbClr val="C0C0C0"/>
                  </a:outerShdw>
                </a:effectLst>
                <a:latin typeface="Arial Black" pitchFamily="34" charset="0"/>
              </a:rPr>
            </a:br>
            <a:r>
              <a:rPr lang="en-US" sz="5700" dirty="0">
                <a:effectLst>
                  <a:outerShdw blurRad="38100" dist="38100" dir="2700000" algn="tl">
                    <a:srgbClr val="C0C0C0"/>
                  </a:outerShdw>
                </a:effectLst>
                <a:latin typeface="Arial Black" pitchFamily="34" charset="0"/>
              </a:rPr>
              <a:t>Plant Sale</a:t>
            </a:r>
          </a:p>
        </p:txBody>
      </p:sp>
    </p:spTree>
    <p:extLst>
      <p:ext uri="{BB962C8B-B14F-4D97-AF65-F5344CB8AC3E}">
        <p14:creationId xmlns:p14="http://schemas.microsoft.com/office/powerpoint/2010/main" val="49183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 y="4724400"/>
            <a:ext cx="9127725" cy="2133600"/>
          </a:xfrm>
        </p:spPr>
        <p:txBody>
          <a:bodyPr>
            <a:normAutofit/>
          </a:bodyPr>
          <a:lstStyle/>
          <a:p>
            <a:r>
              <a:rPr lang="en-US" sz="2800" b="1" i="1" dirty="0" err="1">
                <a:latin typeface="Times New Roman" pitchFamily="18" charset="0"/>
                <a:cs typeface="Times New Roman" pitchFamily="18" charset="0"/>
              </a:rPr>
              <a:t>Callirhoe</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involucrata</a:t>
            </a:r>
            <a:r>
              <a:rPr lang="en-US" sz="2800" b="1" i="1" dirty="0">
                <a:latin typeface="Times New Roman" pitchFamily="18" charset="0"/>
                <a:cs typeface="Times New Roman" pitchFamily="18" charset="0"/>
              </a:rPr>
              <a:t> </a:t>
            </a:r>
            <a:r>
              <a:rPr lang="en-US" sz="2800" b="1" i="1" dirty="0">
                <a:latin typeface="Times New Roman" pitchFamily="18" charset="0"/>
                <a:cs typeface="Times New Roman" pitchFamily="18" charset="0"/>
              </a:rPr>
              <a:t> </a:t>
            </a:r>
            <a:r>
              <a:rPr lang="en-US" sz="2800" b="1" dirty="0">
                <a:latin typeface="Times New Roman" pitchFamily="18" charset="0"/>
                <a:cs typeface="Times New Roman" pitchFamily="18" charset="0"/>
              </a:rPr>
              <a:t>Prairie Winecups</a:t>
            </a:r>
            <a:r>
              <a:rPr lang="en-US" sz="3100" b="1" i="1" dirty="0">
                <a:latin typeface="Times New Roman" pitchFamily="18" charset="0"/>
                <a:cs typeface="Times New Roman" pitchFamily="18" charset="0"/>
              </a:rPr>
              <a:t/>
            </a:r>
            <a:br>
              <a:rPr lang="en-US" sz="3100" b="1" i="1" dirty="0">
                <a:latin typeface="Times New Roman" pitchFamily="18" charset="0"/>
                <a:cs typeface="Times New Roman" pitchFamily="18" charset="0"/>
              </a:rPr>
            </a:br>
            <a:r>
              <a:rPr lang="en-US" sz="2200" dirty="0">
                <a:latin typeface="Times New Roman" pitchFamily="18" charset="0"/>
                <a:cs typeface="Times New Roman" pitchFamily="18" charset="0"/>
              </a:rPr>
              <a:t>A low mound of trailing stems with rounded, rich green leaves and vivid, reddish-purple cup-shaped flowers.  Will cascade over rocks or walls, or scramble through other plants.</a:t>
            </a:r>
            <a:br>
              <a:rPr lang="en-US" sz="2200" dirty="0">
                <a:latin typeface="Times New Roman" pitchFamily="18" charset="0"/>
                <a:cs typeface="Times New Roman" pitchFamily="18" charset="0"/>
              </a:rPr>
            </a:br>
            <a:r>
              <a:rPr lang="en-US" sz="1800" b="1" dirty="0"/>
              <a:t>Mature Height: 6-12”  Mature Spread: 2-3’  Exposure: Sun  Water Requirements: Low</a:t>
            </a:r>
            <a:endParaRPr lang="en-US" sz="1800" dirty="0">
              <a:latin typeface="Times New Roman" pitchFamily="18" charset="0"/>
              <a:cs typeface="Times New Roman" pitchFamily="18" charset="0"/>
            </a:endParaRPr>
          </a:p>
        </p:txBody>
      </p:sp>
      <p:pic>
        <p:nvPicPr>
          <p:cNvPr id="10246" name="Picture 6" descr="File:Callirhoe involucrata grou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57" y="71438"/>
            <a:ext cx="7257143" cy="484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88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85324"/>
            <a:ext cx="2975429" cy="6705600"/>
          </a:xfrm>
        </p:spPr>
        <p:txBody>
          <a:bodyPr>
            <a:normAutofit fontScale="90000"/>
          </a:bodyPr>
          <a:lstStyle/>
          <a:p>
            <a:r>
              <a:rPr lang="en-US" sz="2800" b="1" i="1" dirty="0">
                <a:latin typeface="Times New Roman" pitchFamily="18" charset="0"/>
                <a:cs typeface="Times New Roman" pitchFamily="18" charset="0"/>
              </a:rPr>
              <a:t>Clematis </a:t>
            </a:r>
            <a:r>
              <a:rPr lang="en-US" sz="2800" b="1" i="1" dirty="0" err="1">
                <a:latin typeface="Times New Roman" pitchFamily="18" charset="0"/>
                <a:cs typeface="Times New Roman" pitchFamily="18" charset="0"/>
              </a:rPr>
              <a:t>integrifolia</a:t>
            </a:r>
            <a:r>
              <a:rPr lang="en-US" sz="2800" b="1" i="1" dirty="0">
                <a:latin typeface="Times New Roman" pitchFamily="18" charset="0"/>
                <a:cs typeface="Times New Roman" pitchFamily="18" charset="0"/>
              </a:rPr>
              <a:t> </a:t>
            </a:r>
            <a:r>
              <a:rPr lang="en-US" sz="2800" b="1" i="1" dirty="0">
                <a:latin typeface="Times New Roman" pitchFamily="18" charset="0"/>
                <a:cs typeface="Times New Roman" pitchFamily="18" charset="0"/>
              </a:rPr>
              <a:t>‘Mongolian Bells’</a:t>
            </a:r>
            <a:r>
              <a:rPr lang="en-US" sz="2800" b="1" dirty="0">
                <a:latin typeface="Times New Roman" pitchFamily="18" charset="0"/>
                <a:cs typeface="Times New Roman" pitchFamily="18" charset="0"/>
              </a:rPr>
              <a:t> Bush Clematis</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200" dirty="0">
                <a:latin typeface="Times New Roman" pitchFamily="18" charset="0"/>
                <a:cs typeface="Times New Roman" pitchFamily="18" charset="0"/>
              </a:rPr>
              <a:t>Solitary</a:t>
            </a:r>
            <a:r>
              <a:rPr lang="en-US" sz="2200" dirty="0">
                <a:latin typeface="Times New Roman" pitchFamily="18" charset="0"/>
                <a:cs typeface="Times New Roman" pitchFamily="18" charset="0"/>
              </a:rPr>
              <a:t>, bell-shaped flowers ranging from white to indigo and pink appear at the ends of the </a:t>
            </a:r>
            <a:r>
              <a:rPr lang="en-US" sz="2200" dirty="0">
                <a:latin typeface="Times New Roman" pitchFamily="18" charset="0"/>
                <a:cs typeface="Times New Roman" pitchFamily="18" charset="0"/>
              </a:rPr>
              <a:t>stems over a compact mound of foliage </a:t>
            </a:r>
            <a:r>
              <a:rPr lang="en-US" sz="2200" dirty="0">
                <a:latin typeface="Times New Roman" pitchFamily="18" charset="0"/>
                <a:cs typeface="Times New Roman" pitchFamily="18" charset="0"/>
              </a:rPr>
              <a:t>from May through September. Fuzzy </a:t>
            </a:r>
            <a:r>
              <a:rPr lang="en-US" sz="2200" dirty="0">
                <a:latin typeface="Times New Roman" pitchFamily="18" charset="0"/>
                <a:cs typeface="Times New Roman" pitchFamily="18" charset="0"/>
              </a:rPr>
              <a:t>seed heads </a:t>
            </a:r>
            <a:r>
              <a:rPr lang="en-US" sz="2200" dirty="0">
                <a:latin typeface="Times New Roman" pitchFamily="18" charset="0"/>
                <a:cs typeface="Times New Roman" pitchFamily="18" charset="0"/>
              </a:rPr>
              <a:t>follow in </a:t>
            </a:r>
            <a:r>
              <a:rPr lang="en-US" sz="2200" dirty="0">
                <a:latin typeface="Times New Roman" pitchFamily="18" charset="0"/>
                <a:cs typeface="Times New Roman" pitchFamily="18" charset="0"/>
              </a:rPr>
              <a:t>autumn. </a:t>
            </a:r>
            <a:r>
              <a:rPr lang="en-US" sz="2200" dirty="0">
                <a:latin typeface="Times New Roman" pitchFamily="18" charset="0"/>
                <a:cs typeface="Times New Roman" pitchFamily="18" charset="0"/>
              </a:rPr>
              <a:t>Can be pruned hard in late </a:t>
            </a:r>
            <a:r>
              <a:rPr lang="en-US" sz="2200" dirty="0">
                <a:latin typeface="Times New Roman" pitchFamily="18" charset="0"/>
                <a:cs typeface="Times New Roman" pitchFamily="18" charset="0"/>
              </a:rPr>
              <a:t>winter</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10-14”</a:t>
            </a:r>
            <a:r>
              <a:rPr lang="en-US" sz="1800" b="1" dirty="0"/>
              <a:t/>
            </a:r>
            <a:br>
              <a:rPr lang="en-US" sz="1800" b="1" dirty="0"/>
            </a:br>
            <a:r>
              <a:rPr lang="en-US" sz="1800" b="1" dirty="0"/>
              <a:t>Mature Spread: </a:t>
            </a:r>
            <a:r>
              <a:rPr lang="en-US" sz="1800" b="1" dirty="0"/>
              <a:t>12-15"</a:t>
            </a:r>
            <a:r>
              <a:rPr lang="en-US" sz="1800" b="1" dirty="0"/>
              <a:t/>
            </a:r>
            <a:br>
              <a:rPr lang="en-US" sz="1800" b="1" dirty="0"/>
            </a:br>
            <a:r>
              <a:rPr lang="en-US" sz="1800" b="1" dirty="0"/>
              <a:t>Exposure: </a:t>
            </a:r>
            <a:r>
              <a:rPr lang="en-US" sz="1800" b="1" dirty="0"/>
              <a:t>Sun to Filtered Shade</a:t>
            </a:r>
            <a:r>
              <a:rPr lang="en-US" sz="1800" b="1" dirty="0"/>
              <a:t/>
            </a:r>
            <a:br>
              <a:rPr lang="en-US" sz="1800" b="1" dirty="0"/>
            </a:br>
            <a:r>
              <a:rPr lang="en-US" sz="1800" b="1" dirty="0"/>
              <a:t>Water Requirements: Medium</a:t>
            </a:r>
            <a:r>
              <a:rPr lang="en-US" sz="1800" dirty="0"/>
              <a:t/>
            </a:r>
            <a:br>
              <a:rPr lang="en-US" sz="1800" dirty="0"/>
            </a:br>
            <a:endParaRPr lang="en-US" sz="1800" dirty="0">
              <a:latin typeface="Times New Roman" pitchFamily="18" charset="0"/>
              <a:cs typeface="Times New Roman" pitchFamily="18" charset="0"/>
            </a:endParaRPr>
          </a:p>
        </p:txBody>
      </p:sp>
      <p:sp>
        <p:nvSpPr>
          <p:cNvPr id="3" name="AutoShape 4" descr="data:image/jpeg;base64,/9j/4AAQSkZJRgABAQAAAQABAAD/2wCEAAkGBxQTEhUUExQWFhUXGB8aGRgYGR0eIBsdHh4cHRwdIB4aHyggHiElHRwfITIhJSkrLi4uHB8zODMsNygtLiwBCgoKDg0OGxAQGywmICQsLDQtLCwsLCwsLzI0LCwsLywsLCwsLCw0LC8sLCwsLCwsLDQsLCwsLCwsLCwsLCwsLP/AABEIALcBEwMBIgACEQEDEQH/xAAbAAACAwEBAQAAAAAAAAAAAAAEBQADBgIBB//EAEAQAAIBAgQDBgQFAwIFAwUAAAECEQMhAAQSMQVBUQYTImFxgTKRobEjQsHR8FJi4RQzFXKCkvEHJKIWQ7LC8v/EABoBAAMBAQEBAAAAAAAAAAAAAAIDBAEABQb/xAAuEQACAgEDAwMCBQUBAAAAAAABAgARAxIhMQRBURMiYZGhMnGBsfAFUsHR4SP/2gAMAwEAAhEDEQA/ANbw3IiiKgG7QY3uJkf4w4ytZXAn5Hr6Yx//ANTP3q+BQp6TqM8geuHTlvEEQ1CtwtRoJ9CJ+uPmsinUDEYyKoS4cFVHaozszv6W/bGY7Tdo6OXaKZNWoLwpjSeUkT8sLu1HaStURqC5V0BiXYtY+Vh98IeF8LdWHeU9QidExPuNsXLjXTqf6XO0ATaZnj4zOWDoCGJGuOR8/fCnOZlqN2EsPiUyJ6bY0fZzI5ZlNRKTUjGl0Lb8xIvPqMaBjTb4lBja077489+pCPQEWRZu5kKXbGoxWnToODb4gTPoYjDShnCUbvKekH4ZMkHFfFeDPTQPk2ZdB1FGJKkdIPLC9OKLWMVUegVsdiuo7EbSD57fXHorgPV4g+EgnuO4/Scys0dZ0JVddLsrRGmDefLF1TiYpU+bkchbAWbyT6NCuGZjsI1BQLxcm+FnFs+opoXQkiRItDG8z53PscS5ekfGQHG/j483+8LQdGoTS5HNmuQ4AUKIYDck4q41llDJVR1QqCCG3YHl6zgfh2eARWUEeGY62++CP9OuYgVJINz5cxf1GFqPdQ5iw2oVK6WYd3p0e6c02plnqgWUmSo9eXuMVU6YAZYA3G33xP8AjiU2q1WZVpUxoBYgaiSoA/zy8+SPP9qUqV2WsWy9JwhpVipKOukE+Lpq/MJHWMetn6L2j0vxVwO8e+M1Q7RimWFMWuPiJ69TbF3DM7qh6LTSJgzHU28r49qUXBDIyVEO7Bt+sEWOPcpQSkTpWFktAtLsBJ/THm4+n93/AKbUZMi228NzeUWqLVHpVBMMsalmx3HPqMVZbNUyhSuIhVVap+J7Aa/qJ9cDZyoCJG+3zt+s4D7QUWqUlYbUzA9Dup+QPsMXYMOMZlVt1Y1v2vgflccAD2j85sqygFGQSSTZj0AG1v0wDxbidJKqH8oAkxtqO/rhVnaD10/AqaKtGodYO+k3+tiMA8RymYdVV4KavGRyT8vmTP2xP1vRrjz0vBi2sbTZ1OO5dBrnUSQo0DUW2/TDBWWoso2nzW0+oOEuQKUqKqq6tHtfYWIvgfhmcqVKtxCMSFOkhZG0HmTfHmZACNQPEYHP4aj2tw9WEVCGmwMTA/fFoFEgKVEDy2/bAk1VZgVUzsenrfANbPJTHeEzJjSPzHpGBGtlFTrANAR5laFJXlfiItPL088UcdgqqMJkkk/06dj88Ynj/aU1iadI1ECsB4YEEMBPU9d74rzb5imD3pYsSsS1ypkx7adupxUnSE5Fdz2jlb21XMbVq+mmWeREj+ewwgzvHWqU/gK+L4lPLnvty+ePG4h3eWUP8WpQVYyefzMDBOY4WgRRzuWBO0m4gekYrSkaR2FyauwlvYjg4qjvFcBA0aJJ9T/jD/imXFANUedAiWjYf+cZjg9Q5WpqpxJXSymNt+Wxw+4jxZszRCNTCqbnxbxyiNsTN6/r2N0/aEzYWU+Zi81xakXcLUlSbW2x1VzVKrRKSpMyG2I+mO83wKjp1IulhvveccZTgyyGDMpiNI5+uLm0EXcQCvIlGQpFR4GmDPUeU+XliviGVqVtLQpYMZYc16aeo2w/4dwnumZtRiqBIIsCD+2K3pfiMplZutRet7MP1wOsh6BmA7yrLf8AqZXpItNsnqKCJLsCY2nw7xjzDPuagtIOJhZ6bpibOL7mVDqjB61ZdJrMCAqkmdgR0wy7L8ZDxFUVhyFg6+W9/Q4w/E+PHLVWAlkqUyNJ2BIswnGWpZzUYiDyPTFCdJY1RiD2gz6xm6lQO7aTpLGAw88D8NqIa4YghIIIN4PL2wlo8TqoQqVXK2HivPzwRx7iLroVbGZkW9MS+nvQ7xY3veafjfFUy9PUqNV692LDzJxb2f7QUaio2mpDfn0ys9JH64zOU4swhnCqdjBMH288UZd1Ss1Rcz3dItPdEHTqO9h1xg6VSKI3naR25jji/EqyGoVdxTJ8Ae3h2Jn+n1wH4xS7xStSfhUG3rq5C2wnHCDv2Y0i0TGpbx6auWNFw3hpNNddQqgl3GkAsBYal2iAfczj1f6e5RSiAX+W/wDBCTmIslxt2USN+UkD0HTyODK4V1O+llJvuCpBv/OeBM5lkpmxGhjqW/UxHswjDDhFLWjHYTv7Cf0xNmNsQ3IuVZsiaCZMhUaAFDFfMQVP6g4di1JtM6mEWExNvaCZwqzWbLuAtNzyLiFAHW+/thwmc8DQRqgT7c8QZMT16q9qkONeWE+f5Hhr1K1VGFgG1g7eFZH/AMgMb7splNeQoowhRqIB6FmK2PKMDZGpSepmiYA1L6waaz9ScW0MwAqnvTECSOQHl5YZ1nWM+IYq7g/aUNl8xPxvOVqbBIdhcAqAAvrhhwGqmYpioni3BnkV8Jn3+4xme0/ahqS/7feBiZJ2j1ww/wDTXhZpxUFcgVpLUXpkQ19JVgdiB8RFwOWLunwqy/T/ADJ8QJBM0VXLE1EWIgFvppH1J+WFnFX0kU9Uamv0kwB741Iyp16yQZEDygk7z1P0wjz/AAuSTq1VZBIsBB5xyiIF+uOzn0wHPY39N4TAgbQbN8NpVu6qI7Uqw+GovOD8LD8yk8sGV3HeqtrG8CxJEN9/piuirqADTkKSdYIgQLAiZxmE4gz1fPV9ThfR5CwJdr3271fMo6c6rJmz4aFHgqKdUkjUbGLb85HLB9R6RhSAokWNiDywgzFc6xbUGJt+sdMQZESCgWmoaSthMyeePAyYtbnTFLkoUBcJ7TM1HRFVwjSGjziDPLnjM0HdKyERVUMYP9Mgc8aPjmeSpR0lyQviinB1WlZOw9sIuDZpUWougn8Rok3ItBiLCMX4b9MnvF5BVsPiPmydI1EqlQGBAfz6H54WdtpGZoVF1FQ19PisB4gFg3It747y2eRGRnBBZgkbjUZI+WKc9VIohaNSKinc73Mn6SMZiQqwYn/W/MbjybAnvKqfD0OYUoNVmYOx+GovhUaR01E+RwVW4XOkj/cA+K3287/PCnIcIqKGqLVJXXqAB63b/uOKuJ8Vr1T3ZQ0xpIXSbmRHS0frilaY0DENTHSOIuzmTqnMgGFLbnlbYYPzlapQpVJIcQNJmBM3HnAvhzXyDrQUKZqAC5Amw5YV9rsvUqUkSiAwkyQQQBFx6z9jihQL34ghRdniWHhlXMUFOsB2ANpi3LGYWnmaVYgvIBiG++NX2ZrtlE01UZlG5/tO8YnaPu6uiohBB5jeJ29sLDEWIvYDaX8MzR8Sm9vCPPyxRxA6wokgnkPLfHmY4SjiNZVhsQYNr8sAU+0aafFGlG0MefSY6XwCpr3EGj2jJc2yiA22JhJnWr6zoAZN1PUETiYZ6Z8zdPzBs7w1KwCuJj4TzHl6HE4LwClTLbPP9Q+H+Hnhx3Sh4kTsI64u7vSJxj5WX2g7TdTgae0AzeTh+8kR59fLGc4tnqhqSwBU9OUY3GToksWqAXHhmLH0NsJuO0EavTZFAJpEN6g/InfC8OT3URH4T7dzE7VqWkTV/W/thvlKVauoC6WQ/mZYFtoPXC/ivCqY7kEaVcjUwHnf3jDzNZ6ofDl6c0kECDFusdcOItbWHkYjiaPh3d0qYSx9Rz/84zvafjlUVCiMEVgskC/UQel+XniVMyYUQxPkJwq4hlQyllYQtgOguSPY4DombGTffvB6fLvTcGOafESKDNVHeFAVIa+pW3HsROJwntIrBMv3R0hVEpuDsbc+tsCVaoWlosSx8R++DezOSUO5gBhDD/lIn7g4IquR2v4/1MJ1sQvEbkimpQDUJvPM+U8wLes4CzNQiApswsfuD5jp6Y54nUrLQdqKh6m4BEze9pE2n9jgHhdXM1lc5lGpkkhDo0xEmQsC+487YHGS+Nje3AEqZQFKqJama0vUnYsskz/THL0xc+SFSk60zpMi9ztyKzFxjvhuUpGpUDVNUKlzAv4gbH0wU2Sp0XsXUG4cQQfl+2AOA2Gvx+0jKnn8v2gWV4atOmS+ptgoPwtPl5dMXMzgEUz44LT1IKH7SPbBWeqadIWH/NqIMCei9bc8VZeuFbvKoGlRJ0gAxcwBsfMmPXlirp2KZ1Njnj+fEsTFpTaNaWaqDLl1XW+ksqFiJ8XUXi+EHBuKOaj1HqLO5CwQJNhG8AGx54Sds+LV1zNDNUi1OmtMBAOU3IaLHUN/Q9MM2zYrqa1OnTDVBDMqwxIsQYgEjla/XFX9TwDLj9YGu0XkQ1qE0+S40rr40ImwIkgibTG0jGcTIBajNT1QWbxGAEEwACdzY3wx4OQqtrMgCdM/0g79IHLrgvJ0afdoW8R0ifU9B6487B09pd8wMYJXcwQVyj6SGlbagd9VzHXCrtNn/wD3WXRZKFGFTyDEDfra3rizhecq1WfvV7ttRCA2MSeW/LpzOOONpFRFYglVEmbzuSRuN+fnhmHpRhzsx4H03jMOL30eIZUyRpDuaRbuxe5BGkgxBtttfA/CqVOnT1VQ7EGFYSSNJIUwL354bcNHeopZiouDEbH16frgTNtUp6qNKquthYx0IkjnHl54mzkFzjB7zip1EE7T3MCqCgBTU5D+IEEJzgcjyE9cVZiiULiJv/BjrP5pVcVa0qy3F9xziPOPnivP8T1FtK3Jm/pYfzrhYvTJ8pWhUto8Qo02SKTa5Cz1N4+t8Pqai5K3POMZinmQWfvB8IJAjkLH5/bBmT7W5Y0pZtLEGEJ6YoUHkQKIjXNFg6gEaTIKkeW84D4dwpKFGCTAkz/NsEPpCl+RGrUDPmZx844h2tq1JKFgpNl5R54YqkzBZUgT6TQpqyRqtv8A9PIY+f5inT/1JNJzGrTHKP8AzjjI8d7s3LFWWIHX3wfkskjujUviLCF59MdxBF94wbiJpDSE11Jseg88c5ns7SzSNU0BajWJHXrg/iPC/wAQVA3w2MQQT7fLCztRWanQDrqDFtKweZ6xglTSaHM3SQahGVpNSRaf9Aj5YmMRmM/WViNZscTGnEx8feEcJPeD53M10qU6zMp7ogACbeo8+uNZw7tpQaoqVU7ueZMgT1PLGa4RSauO7Ua9jAu2meY8sOqXZNS2lx41aVcRDA7Kykz/ADfDXCHZxx4lOXRw02NMU6klWkdcZjtPlNKmKkHVaN+sjDbJslEBQyKhPhExYm0TymRjpsuHv4XvvPX7WxDujXUiBprmA/4jVq0+716tJJE8+t8E9n+KqlM6mYEHYc8Nc72XAdnWUNtMbTebfLGZrq1OoE7olo1HRefMAYtRkcELLlyK4qafi+ZfuS9IuDE+GJiL2OMbwziTBtJJhjB85tM41HZKoarmkZUTb+0EXEHHeY7H1svWNWmlKuk/7bCDHlqtPnPtjunUqGVh+UDENNowjPhaBwoMRAP0xocpR01aTR8QZD/+Q+xwq7O5kCVddLAkBSNrkwesAjGgfOwo2lRqFgObCxixj1wkFEc3+c7HhJY1Bs/KSiyIsWG58geQwryiujatTTFrn3seuDeK51Aut2i4BMczYSBtO07YV8K4vRrV+6k6h1Ugek4Upa/YNpYWCCvE74ydDs6yB3aExyMkW+lsDcHzzsQvxqbmbW6+RGHPGsizsQLK1ONUec44yeUShT0gfux6k/yMdkZQ1nnxIiuptXAhFQgqNIsvI7x1xxUUHe4j2wlyGeqS7VBpMyBPL19Pni1KYqZc6bMSzAdRqJH0wsg6tXEIZ9uOIS9VK00dHeJMsZ8INreuLcvQWiFREApqI0i8gkk36gmZ9sG8HyqUqKs5A1CfngbiXENwgIHNud+Q6YrO2PST+kw5G1ajBuNVSmlKYnvQfF5G0DzPM4bcP4W/dhSTMSY64Rrx6gqq9ZtK031dZsRYDnqi2HOc48e6pVKYilUuZ30xInpPTABiEsxgdVGod4TUqJQlVu8E6gJj/PljMZmia9c1J0ru9pvaADO5j6YaVc8HdFpL8Rgep2v0wFxPNrp00yCSe7p9CTu0dN29AOmJxlPj4H/YCPqa72mg4VlqdWmwpxqSyOTzBEqV2IvE9RjO8VzCo2tgddMlDAt4idvYfbCtaLpWXQxWnouZgAKTJPynB2ezJy1Nq9QAgAFCbgt+Xe0mbeU9Mexl6NWxJlTk1f6/9mZEJ3WG5rILmEK/CCBc+oJGFT1gKjwCdTgDy2E+ggnB2W7QDNIHjQQghjbWTIt1iN8WFVbVUgabBPM48zNibHlOM7gRJQjbxF+aT8OtLSRSqN6AqVUfU4xiq7UAqkHS1/fzxuO0iD/S1mRTLwhP9oMk2xl+E5BI01CSGifKMNxPSk/MYXGmzDeCJmNDtUZygTSEk87SPbBHZqlR7xw40spkBhaManJZcIg0gFOd8ZPieQq1nas9MoswORI6nHE6riLvmOuLcGSqupIBuRpO+OOCMcojM4HfVPBTXmFHxNbaTb2OLeE1u6VQwXu1EsZv5D3wkrZoPXNVmGlrc/CBsPTGYmIh4Wq/tHHD9aVgxc93UIUrv6YY9uso65ckKI1AyttNx1xSKS6R49IJ5c5iD64A7S8Uqqv+nrMSDJDjmOh9MFjFm43CvqOJgqjAkklp54mDO5PXHuLrnoHpxFOVVkYEFlsTNxbHNarUcyzMx6kk423aHhmqlKJLiwjeOeM/kOAVqyBxCgAks5gQPLecAuVSNRk+PKrDUdogqE2kyBYT0wTSzTpTUqSPE1gfIYI4xwSrlinegDWJUgzPXzBGBxRLIigXLkD6YaSCBDNGj2jDh/aeumxBHQ7Y1XBeLU6zrV+CooII2mfsMZPO5E5N6RJ1Oy6mWLAbaT1kY0fDcuRGnUqRqggXnlO9sRdSqabA/WSZwmnUPrGqsVztOudPd1PA/UE2Vj88bRvGPpj5t/rm71aITX3jBfTUQAfS++Nvwviys7I0LBhW5MBYauhtuMdjxsyUe07Hjdk44ijOZOKzgcwGBH/afsPnhnwrKmq6gmPwwWPlA+szgniYXvFPilQysI5GOfqMVUMyqh2pghtESYsBJkAbkzHlgfTQsFc7bRmJiD8kVBOL8NioqrLox0P5C2q/RQfi6jEr8KSnltICd5ou6X8Q5zzvhQuZrE+NiVNwo26DDAzUpqBYwV1cxBM/I2xuXQthBt2jep2UajvPeF59yhSpBqgT4TJ0zHpN5i/thRxLh2ZqVQSzWjSRb1BGC3oaCAvLfqes4NEgFucQPXr7b4lRgX2H6yLWDFFfL1V1SQdiSecYApuQ1FtZUhTC8m8saTuBVpkBfGo8QDRqX+oSCJE3EefonqcNErBFjbVaCByOxMwIt6YeQtbHmGiGrENzi98gYOQ0QpFwB00m0Yb5bJOaZbTKrAZgLTYYS8OyJoroJ1GZvyP6X9cOMlxwUS4I1EpEciJUsI/68H0+L130KYKDUSJg+2WVJZVRSQTeBYGP4caLMU6zZaiVsqqCQdmGmwgX2vg3jFFay/hKFLEe+23qv1BwagCrKwFUBb7aRZQfYYzOpxt6b8jxHVqpT2iPgVZlqaGKqWVo6qCpv5xi5OK5Sg6xT1gSJqm5OxZWjQLflYDc3M4sOUArhh8LWibrcFuW0RfzjF6BRSNQgTUJZQeSn4d/7Y9zg8BXGAxAMEJ6fMatQy+aosMuVBZY0FYDLzQDaT5Eg/XC7gmbqJFJqS9wqgDvAfDHIf2iwg88C5PNpCuEFKrElRuD68x54tTiC1qrywLAy4HIk/ST+vTBZet39l3x8D/EatN3ntDIPqqM3i11FIJiAsWjkPbrgviXDswkCmusBZCixLEjr0GLaLMzAKJIsoHL0H674G4vW0OhrakCOpIIOozNr9TpPtgMZXqcuwNmpzIN6inj+d1ipRWZRbxzO7Aef7YxfDuJq0U4MsYHvYY1Hauh3dQ5miSyu2s7W1XBtyMx6nzxVQ4KvjzSKsLTLqoF9bWUf9xnDGwejaP+kUMYo3A+C9oyMwadSoFoLZZ/tsL9TvjcVuJpU/DmSwDKBexx8wynAqmYdmWAgN2OwGHnCqi0HRcuj1ariBqJEr/VH5R08gTjMiADbxMyYQfwx92goGlQLC4F7DFPZlKD058XeHcRa/L0wo7U8ZqmkKCSWB8bqDH/ACp1A/q58sA9nONvQhX1CWkk7RhYxnRM9EhPmMe1q1cvUCoSKZFh0O9sVniprU1Wouprmf2xbx/iJzKo6jwKdxeZthctVFRlvPUbjDcYBUeZf0yDQCZUlG1yAehxMUvmr2E+Z3x7h2gynUs3f+pTcuPT9Lxi7h6KoKrMSIna/KR5/fGI46WNQBjCggghZ9bfmH3xq+DVAgOkEAG9mUCxNg/L0nHnZFpQRPn2WlB8w3j1CnXUK5WAbbAmDyJ3nywjyfZVFcG/hYm/Kdj7Rh1RySset5liT9T/AOMXJUUAlY0qIE9RbptbfChlatKzBkaqBmO7ScKq1q9qYC7A7ECeftth/QoMukD4UGn5c8Jc92gqLmNEApYGZFz54ernQAZEQOtj6Ye2ooL4lDFtCgjaBZjOaa9NitldZiAAs/ETzjpjytXAfa4MYC4jQUt3iACbNMC2F6tV1hS2sC+uLkcvI2w/ExC0JT0zaRNwnG1FId6rNBK6l3CiDsffBVHu6kGk6+mx+RvjNNRaIAtynzxVRyb6fCCSpgwemEsxc8SV3DsTU0QyxWrUXl3akeUlwftinhVIhqoPJvlIB/XC7IVaiVfGxB0etgbffDqjVnxQBJk+oG+F5GC9prHz4ltfKwATAG8/TARrCbjw8v3wLn86TUVWNheOhlr464jWVFkm3LzPQYIaSNorbtLK7d2RUFwN+hBsfvi+vlxqtcHaf57fPGbr8SMFCJQ8hb5Ye8C4iKo0tCkGfSed+v39cY6BhHJ+HbmdMgW7SVAtG4/t9D9DGAaWbDAsASabM5H9pBt8go9saPPUAQQSFWLMdgf7jy5Gdt8c0eFpl6JAM83YbseSiOW3y9cV9Mpxe8nj7/H+41BZuV5wLl6HfEAoAGSfzTdII2NzBvbHtAUatCVLAsvwusGDYgEWk7Te3IYwnEspXOZSHApq2tEZyFW8kKCbW6R7Y+g5AqbzANwPv8tsP6nqkJVwAT5h5faIkem2oqpiF7uf+Yf/AM4BzdPMUmJrOhpudKRbSIst9thfywzdNVMuDBqOzD0khPeAMCZHg7QROs7nW3S5NzAxADsQZhIK7xLWVtVOoTAJ078hb5EgnDjs3kgorVGMd5V5XJhREfM4Op8NZgqgBreFdIMfTBHEsk2Wp6nUAFtMJBKyBcgbaoOMC+0moOAAn4kauiyo1rPxEKNv+6QML8/xx31ZeqgbQqkG5DUzswm9iPUXHLFqAg6RHnJv8t8LK+fCZ4d7dadJ5Vd4PjseZ8P8k49D+m5afdRUpdUr2zsZk5cCm6LVSCyBiBAkWuCGUg/DGK6+eem5y7qKWoyUSHEfefK3phz2f4xRrgaDBQ/CwExex3EEwfIz1x12WqivnHepQVDS1HvA1yBYahyMYrz9UNY2BE4CgfiYw1SWaims0lMaRILk7AzeT9BOGeXXLkmmK+hnMOR+bogYbKOg3wyqcErZt6n+lVSrFmd9QBM2K+W0YzT8OFJ4emytTMEMRuN748w+7eavTl9yamqzfAVKp3gmBCuX06vkMHZXgaqv+yrDzYthJwDtEyHS5FSg3xIfyT0wVx3g9ampzORrO1JvEVmSv7jHDHfJinwsDR/SOsjwakoI7pVWZgSIPPFGZ7JZWqIB0HycE/XCng/bSqlq5VhBJJENI5W3nDOh2jymcGmVV/6Koj5HDVXTF+/HFlT/ANMTJ01rcpX/ADiYdHhI5agPJzGJgtY8wvUHmJMz2fFUfGQ4MmVBB8j5QOWCcvl9Ph6W2I29zjrL8QUEBFmdz/n9se0CdU2vff8Ak48r3FanmMTVS7MDwECL/FM7fzzj1wOAVULJPmefrAjHVXMwVjruMCvVLE3BHIx9ztgCPbMraZ3PZFjXumpW53gYP71gsETyHptGHVJkVQGeCTMWJ/nriLmKUkzIG9wPrNpw8NYAlJzMyhT2inJ5dAwNVXKf27/XDqjm8ihFPxISLAqZj1vOPFyaN4qc6ejCSJ9Dcec4oq5NGYB6a+EyGiw9jcesnDFcKdMYq7c3L8jWy601LvBFj7GOfpgjh+dpiozICUIFzbxDc+kRPpjxOHpqYIwlbmxB8VwZjbyBj1xXmMmzKVB3EGDNjuLHGZMrI1V9v+wSADdQJeIjM1lZV0gB1Hn8J5emGNWlFr4WUMmuXFFQCIc7/wB0jf3xdxjPkKdPxGB6CYJ9cBkpjAcXUT5wzWJHK3ysfrOF2ars+YKsZCL4R0sP3w3p0QL8hhJSecwxMRUB0n0/wMEi7kwU7mFZfJvUkojPpudIJi8CY88G16VSnpqaHQ+akX6XH0xr+y4pU6DrpJNRYqNO+5A8gMJeJ5Q09AVZpMzEzv0W/M2j3OH5+kZEDGN9OksHeeU+JCrRKVT3YMCRfVcW8unS/tizjPHJVigmBIHIdT1Jj7HCjNqZQdWH0k/pgimtxb/OI9ew8ThmIquTBaVI1YZvUE2BPXDilndFODBvyANyQIE+eIctvhRncyWZEogOVYliNhYgSdrfcDBkEzkdiw+JpcmzCwkKgIAIWIHQREdMd0+KagyWGoRIAuOlhIwppZ10bxEMsRpj67i+PKhCG1xEjANlKgETcmYnmOanFlVRQpEh2HjcWYLsIPL7xfAtagumroB0tTWRM+MONPyE4zvD6bNmqj6pUj7xAPSNJ+WNQRCKB4lBBJHMjl6ftj2AUHSkkbniOLUu3EBqZbuSq82j5zfAHEaK1Z7tl7wAh1aASYiQT6xGGHFM2HdTsEUifM/z6YzbVE1gnxWuJiSed+WPMwXVjaUdLiuzcK4dlmo061RlCgQNQIuDjV9jclGXq1wvjqf/ADImDfYXwKlFBREoXBAHcpcDz6mPYYM7S5iotGhSpNToixqa2AIEWUAYchO5MxshJKnzFWQT/h4ZnzKJVO2kz6yvPAT9zm6z1VdmJuVNtR8v2xYOEZd2YtWos25MsfnbbHlfheu+Xr5YsBEBonDNNi7jddN7miKlxDLK96byDfbce2NZwfjQpSU1OjC9MkfQHAx7OPWSalKG5MGBDHzI2PnhDm+FHUVVgiKb944DTz25Y4KTxNdQRWqNeKcPpq/eSAtQeANbSxHX9MIa/Aq7GQqMI1FlPTD+hmSaXd1BqRjpUkzfqpi+COz3ZfN062tdIoizBufoN5wVssSNfBPH3mV/1lZbCpUgf3RiY+m1ODMSTKe6X++JjPXHiL3/ALZiMuDrS0GOjSBtyMDlhsK97m0GJHTz33wv4JQqCmC6EP8AlAVhvtAPvgmmSHgyOW4v1tuJ8/piA3Z+J5j8n4hAqAmYnSJt1/kYrr5gCQNiOY+v6Y579QLwJPOOVhijOVwRzsb2jAkEiYQamZzfENVTVpckWEfTC85eoHDBWILRB69D1xtmnuGzJCqnLU6qWA2gC84QpxlqhhdKzYWnfnJ2jrixCa2EvRHA4+sAyOdzSVxoLSTHlHp0jH0zL8SVKS1KiqHJMxcAACSJ+2M5lOHEf7js7dNh9ME5ygWpeAToJBUHqMcGUtuOJiOpepfR7SrrEhzAh7DSSNiCYI3tYz9cL+L8WrqzkJTKk+CZ1RFjMgR5YBy9IzoKmCb8tJ6/ze+Oc8IIkzChb+QjA5TZuhOynSYz4RUr1k1a2XTuABf/ABvgnM0Asgj1578/TFvZ/M06WX1PYEgfNiMGcRzSZlqjoZCsF22XSBH3xjYT6RyDgQDZ3MQZyoailUVm66QT7GMLMhwKoaiGt/7emWHiqnSTfZVPiYnawx0mSBrmmdg2kkbjmPeMStwEoWam2typVdVgk2JmZJiw6TOG4RjAGs1NxheDNp2b47lq7vRphlEkK7wA7fO03genPHFdSK+YoODp8NSmf6W0hSvvY4wFLNOlMUKtHSF2YSCLzPQ3vIwbwXiWYauA9U1UVT8bkkDkQDeZIPpi1si5cbBjxKNSkG46qJ40HQMfpH64JpUC0xFhJkgeX3OOaKzUY8lUD5mf0GLcvXUVChN3ptA8gVnHklBU8+rIEzJermarK1RhSBJI28M2Fv1w5yFEIvhGkG4Hly+l/UnFOQyZBKN8RY6vQcx5H/8AbDl6EC2+ByAvY7Q2JG0X1KWrHoIqCButp8uZ9sVcUzXdjSD42HyHX9sDUZSkSN2sPsPqcYFAEFR2MM4awCsQLM5I6wLD6CffBdPPR4LyQfv/AOfnirugiBYNgAPlizK5cMFveNucEmMazPZowtZs1PKFBWbxsQp3t5EH5k47zHZdXC1UIYgwoJG3Sxge+CKeRbocVZyitP8A3WChpETdvQbz58sbhGS6YfSVdPnYeyuZTwnhFY1R3lOognUSJAaLwRsRgrPrSqB6lR69JtUWkaRysbHFi8BKKtZK9ZkCn8N5B1Wg2jw4U1MyxXU0lisujXuP6eUYtoKaloxh2ngyKhC5zKlNRUPpN2F4IAkGMUZinRSn3hvG2kGTq5+WDMnmKZoudARWbURMgEWDAbi1iPPCmA34dIiRIInxfLAsAdxGDpwYVwrN0Cx0ValNt4OpYP2w5TN0axQVKlF4Gl3azesjn5YznEnqKQe6IIAFxZupMczgB8mreHS6MdhuJ8jg1aLPSnsZ9LqcTSkESgqwqwNmYxyXlfqflhZxDtLUV4dWoa4Em5vYE8rYwiUaqo2htWnlznnb9sHcE7Q1FUJXZXU/le8es411LCIdWAozYUMsWUE1qk8/EevlbEwEczl38RW56Ex98TE9DzIi7f3fYycKzIapTLFQJB1NJFvK5nlGCu2bj/VqQqiUDMQImeZHW3yjGbzLQviYXMAm0zsMW9nuIHMK9OowdqSsNY5hiCo9iGHyx2IXjZRBxr7WEG4vlRSg1qjqWGpF02PQjr7YEzr6aLG21vOYv19sabK5lK1IZPNElHGujV502UEkTvEjbocZrjGVanopO8MGgk3+HcHr+uGtjFCpUfcEWqmdWo72Kh4iNrDyGHXAcswJYMCGHiUi69d98LCpplgYguVU8iJ36xH3w14rxlEVUpmWkNqQ2kcpM4JhewlWbcAeYxzfGqVNLEMTa3IdfLDLsqwZahUyCVM9dx+2MTTy9Z3Vwhb8w8Jj57HGk4TnM0lKu70ixTuoFpILkNGnoL4Rkx7bSN8IFaY84rlJYAfnpso/5l8a/rgHiGXR0WpHxRN+uGOfzwakrIZ0OD6T4T9GOF1VSU7v8wqWA8/EPv8ATCiK4kzcQTPgDJsqz4XQ36GoJ+5ww7HZFkQhwQ1VBUIPK7ad/LT88X0+E6lKkg7al8pG8fL3wzWi7OW1BfBpIFyJIP8AB54eMhGH0z3swgTpoz5/xHOsmfLJHxDV/cABqB9BjT1XvbY/bE4j2Xy6I9Us2qD4i27Ha0bzy6TgHJEmks7gaT6cvpb2xPlGpQPEHMbAkzWlxpYSPt6Y74dktdJHpldSiDa4gwQw3Itvjzur4UU869HSyGPxGEf9R+VsDhBAqDj3FfzvNJTylVQ0AeJpn2AH0wk4rRq0WTMfEUflOxEFT7YaJ2lqHkPkv1tgHP8AFmcfiFQoNgAAATabb++GioQ/FtGa51akvTKlwPEpYAgDlHUYWZvO5trAKg9b/P8AaMIs7SDHYauR2v5xvgrs/mHNZadQmNJgTOs8lk/DN732jnjlQVt94ezbiH5fIs9VKZMaoAO/8uDhjQhmpjlJf2Xb6kfLHozYWqj6FBQgws3A9Sf5zwwTh6se8otuPh3gb2/fAAht1g13lWYeT6YBqXJ8zHsLYeigpVKLMEJaSR4iG+FSRaNzaf8AAGayfduVJ8SkgiGgm8wYiDMz54J8TAX5hjCQAR3nK0KieIOqKWmSbmSdgLmOmD3VKbCvmSrsBZVXz3PS9vfCxixYawL2B5e0WgYnCM0TmHJJam+oX3UzY3tEbDBr7VoS5R7fyj/KdoxVpZioKZBpKJDyBEmduVsYzNJSmpp1gG6jxEL1A5H0OHuW49Tp1quXDhl0soZh8Rjadje2M5RpmHYCoC14IlfO24w6qFSvCgHEPyWXU01Vvy7M1t+uLKGdorm3RqZ2gVEUiRa4wtyjsVhVJDXjeL4P4gDUg0mjQhOptwOY2542+0YVrcSNTWozolceavIMDa+2BTw+rEQoHLcj5zGBuEZpkP4ikMDdiYt5j3w64Xw5p8FWiCWmNYvP9kwMaaG0WcgAsmKeGoFLNVgwRte5tsMAZrhauHqAkG5NhBAtbz8saftBTKDV3JQqVLGRD+w2GEeQaahqsIVidQ3Ajyxqt3E408z3fVVsGsNpxMbXO52gXP8A7ZTtdaTRsNoOPMM1CI9E+IPxKnrCeGFKF5jYqRt7W98DZTItSzDPpApsh2HOQbg7m04bDNrrCCdJB0nyYiQZ2jaPTE4jmyBoiWYMJHmDHpiRSVIAnmKzClEX57PvVfSxVYVotEmNJEAc+m31xoeN9mRXyxzFIM9RfhExK6Fm3WZOM/lFLMuuBG3OD8P2w4yXaZcuGptVK3DbE2NusWiTaYxSDXMp1GxUx2ayL13pd0u40gHa5MsfnHsMMuI9ljlFpVNYd9dxFgYkR12O+NJRyfcVe9sUKMVdSCCYkRHlfE4061XXWKoUEEOhXwkgAkqRJHitB3wovuIXrMSD2lfB+LJWOiooSrEjo46r+2NJTyiinU8wPocfOeK5fuFVx46VTaohJM81IiVIjYdMPOyXaFnp1lqhvw6RbWRuAb25wOeEZcdgtEtiJthCeLUUZDHxAH4TE2tNjInlhHS4vVq6oUUxtqG5HruMGJxqg2rQ7MQCfhIx1w3ulplzZVN1O+o3C7X6+mAYuBRESQ4WjOMjTamQQSGN97gHb3O/pHXBOY7RNSIGrWZGpSBcevI4BbOl5Kzfdjuf2wqzoCLqbcmB647GpU3ASwYbxXij1WLGw2Vd9I/fngDIVXV9c6psZ5jpg9aOoDFVcrTUsdhjLJgkkmNKdUbjY4R1MuahAXYO5J6XMffCThvFqi1CTdWaSvvy9sfQcjpddSbHccweYMYacZTiNKHHFAyOkDAvFqP4RMcwPS+/pb5+uNJXpgiMC5nLAUn12BQxNpPICd7gbdMAurVFKTcy9ByReD588FU6UkEctuoIx3l0RBqchV6nBC1aZ/2xPmdsFXebvzCnPeQ/M2b16j1wQcsaY1rO2wPMwP1wspVjTbUIPUHY+uGNDNU6plWdT0K/O4sYH6Y7GgLXX0hqATcCznEKlGvRC3MS3qSADboAYHmMOcjxg5jVUcgXgA7mBP2xRwzLJrNRoLbaSZ0gi3oYw1yfD0SkxQa6bNqAHXYj1HTHrv6ZwtiXcqP82ZQaqhzGlGnS7suwgRy3+R54wWUyiValSojOjTsb6lJsGnZ16Y0+crkpADBvy3gDz/xhMKVVAdTLpdhMDmbXM480ZARQlvSFSOd4mr5Q0aviIqQZgRf9J8sOWzJrlSSVRjAdgV7tvzSOdsDVF/EIZfCSQthHh8/MdcWmu6eFAIJ0sr3BtY9R5MMbctqEcWyVNCr0nZqZlHaZ8Q5iNgfbbFnZ5AKNSSXIAJnbSsnC+jmxSHgpuEcRUUxa+4PMeeHFeqmXy50OSamxA1QCJg+UW98be8W96aEyfDNLO3e1HTX8Lm6hpnxA3Ax1xNdJ05qnMfC9PmvUHYjDfi2XpulKpSdCGQAoYkRaT0M2wHTzmmmtGsgKbb3CnZl6YMi9x/PykrJOMpWdEL0HNWn6z7Mh2tg3I5mlmI/+1Vgwp2JvdSeflhauRNMNXo1RpWPFsbmIYDpg+lxSjmFWlmAAEJ/Ep2jeD53k8sCVB3H8/MTF1DecFHFnqww3BMEYmGy1mWy5lHA2Y0SxI5eJTBxML1v8fz9I71W8GZihnQqhj8UnfzuPS5PywyIVmQiBeWPXaZ9sL6mUBcSQJtAG9/LyJvGCcuLkbiIj98MKggGeb7SA3cSzOZZldh+eNvMHf0xbQ4Pla7FalUpVIGmTYgztIjcRE9MVBZZfFuCkk8vc/wA9sFjMBKcksGkBSn1kmwFiJ9Mb2oQQx4EtyOVrUkZQddOkxXSBZjFm/tGlvPFOfYqGqs34eg6V6sbSJ+U/5wDT4q6EATpJ0mDF9UdL9PfFOfoVKwCqNXjJboIsAJPvjNG9mPGMloLwrO92HpVSWy9UeOLmmxsKgO0jmOYGHHZfhTipmaJcGaDIGFwdQBDfIgx64zR1UgwV0mJMQT6cxONj2MqfhvvrgksdyCIA9jB+eF5tkJjs50LtOMt2TSkCFZmc2JNhvcx9d+WBSTVbQBCUiVNo1c9fqwj5YfZ7iASmdbRIj9/554TZDiVIdZYyLi4sOeMYFgTICWZSxkGUiwEDpjzO8KFRADYiSD0OJW4wswEafMjlhfxjjDrpVQFfT4ucTcDpMffCkxtdxS42u4TUzApDRckW6A4RcXqGruY6DlgdqrmGkk7Hzk/e+HdHhoHxeJvoMN06N4ZGg3M3w2hFVQeuNNTUiCCR6f4xY3CASGEKQZnAWczvdflLQY6Y0nXxNJ18Q48QrC3et8/13wvrZt2Mm5/qYknCivxBqhuYg2AxpMlSFVAw32YdD1jod8cylRvOZSo3mb4ojM41EkxIB29uQw57NqQpU8j9x/jFHG6ZDoNPLf3tgnhJ0tfmME26QmNpD82gAJxTQYrTZIu15HLqPf8ATFuccFoGy/U/4H3wXladhqgfsOfl9sLXaLAIED4SdDeEXYww5Re48wcO+D5tCuldQix3EkWOKHyUXGBSTTM/lJ2ndiftzwDagduYeOm2mgpupYoI1KY07H2nfFefz9MDRUokkmNJt6XjHOWzFGuqgNqbY6VPyk88CVe8pKVvXpkx+IslPIgX9GBjDUU3Zl2PCg3qLuLVKtNitPUCCDoqXmSZjbUNrjpgbhOmqxWvVNEgyH/KW3IJ/KIwTxvK1ENMtDK10LSIHSTuOcYApZYuSkqDIsTE8vScOAFSyzc94u1QadVQto8MgiImREbj1xZk+KFFIYwAQU9uVxbAOaLUKjUcwpCkehA3HX54LSgEIYAPTIMEmQfIjfGgCt4NnVsYdSqupetSQEVYLKQJEdI3GBMwoqnvKgKq/hCgXt05Ya5BlCHumChhAOgsRababjF6U1qUYEK8mW394ImMCDvGECpm8rUNF9dJpVbFGvqHPlGCc5l6JcOpUUqgIDc1beGB9d/2xYaK63UG6kyOY5gjqOWKFzaViRVTXpG+mIG99P3wRG9iJHM4/wCFdHqEciCoxMcnL0Py95HlOJjoe0tanqMnlBBH1+31xY1I0ySNrNfoCbfT6YmJgMZ7TxMbG6hAyoVVGoSbGQYm/wB/0xTn8oXAp2WenJhe3uR5YmJjsZnYmNyhSQwAHxaWIN7mCfqMB8Uc97qJIWIKjmASPSYi+PMTDO09DELbec53Js1MQRpWDPMiefpgvh3E3pvoAEFCvqzJ4Z8hI288TEwFBlIMblUEbzjiEoEBJOmiSZ5s5n7QPbHdTKrUZDsBAj/mAP0xMTGL+G4jIdKgiN1ywU+ECNIE/U/QThHxJR3gG5eT6QY/Q/LExMAo3kg3JnfCNDP4BIQSWYXJ2ED8oBv1th2qcziYmFv+KviJy8wbPZkU11NtsAOfl5YzaO1RXLbl59iDb6YmJhygBY1BSXF9DKfiqG+Gf/H1xo8nW7qpO42I8sTEwTbw8hvmcZ+vr1k9OXLoMU5WgQAzG+4HL/OPMTA3tMHE1eWpJVQPAnn64rNPTbcHExMJcd4ljvLhnaa/h0ydVNNWhh8SxPxcjGOhllzNHWlgbifynce4OJiYaij9pVpFBu+0t7JZSKQenfUTqmOtwOmDznKdNoexIJmJnrtiYmFNZyDfuYzENWTc95U+eFdVOhHpwPDUW6ttFjBjCCrmadQaKQhwAoKjmCbHVyxMTDxzPQ4g/F80gaatMPKhb7qwAmI9cU8JySNTYoWIn4OhPMcvniYmGVS3F376jPJ8KVP9pngHSwJAI9IHnhWyaGAFV53M9bxt6YmJgU3aMfZZxkaqBhUqax4jFRTz56hcmxG2H1LilKkpFNJqM064ADQQACOnUYmJjW5grxcR1eItqOmlTiTuCT85GPcTEw30xFazP//Z">
            <a:hlinkClick r:id="rId2"/>
          </p:cNvPr>
          <p:cNvSpPr>
            <a:spLocks noChangeAspect="1" noChangeArrowheads="1"/>
          </p:cNvSpPr>
          <p:nvPr/>
        </p:nvSpPr>
        <p:spPr bwMode="auto">
          <a:xfrm>
            <a:off x="104322" y="-1370707"/>
            <a:ext cx="4354286" cy="2857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6" descr="data:image/jpeg;base64,/9j/4AAQSkZJRgABAQAAAQABAAD/2wCEAAkGBxQTEhUUExQWFhUXGB8aGRgYGR0eIBsdHh4cHRwdIB4aHyggHiElHRwfITIhJSkrLi4uHB8zODMsNygtLiwBCgoKDg0OGxAQGywmICQsLDQtLCwsLCwsLzI0LCwsLywsLCwsLCw0LC8sLCwsLCwsLDQsLCwsLCwsLCwsLCwsLP/AABEIALcBEwMBIgACEQEDEQH/xAAbAAACAwEBAQAAAAAAAAAAAAAEBQADBgIBB//EAEAQAAIBAgQDBgQFAwIFAwUAAAECEQMhAAQSMQVBUQYTImFxgTKRobEjQsHR8FJi4RQzFXKCkvEHJKIWQ7LC8v/EABoBAAMBAQEBAAAAAAAAAAAAAAIDBAEABQb/xAAuEQACAgEDAwMCBQUBAAAAAAABAgARAxIhMQRBURMiYZGhMnGBsfAFUsHR4SP/2gAMAwEAAhEDEQA/ANbw3IiiKgG7QY3uJkf4w4ytZXAn5Hr6Yx//ANTP3q+BQp6TqM8geuHTlvEEQ1CtwtRoJ9CJ+uPmsinUDEYyKoS4cFVHaozszv6W/bGY7Tdo6OXaKZNWoLwpjSeUkT8sLu1HaStURqC5V0BiXYtY+Vh98IeF8LdWHeU9QidExPuNsXLjXTqf6XO0ATaZnj4zOWDoCGJGuOR8/fCnOZlqN2EsPiUyJ6bY0fZzI5ZlNRKTUjGl0Lb8xIvPqMaBjTb4lBja077489+pCPQEWRZu5kKXbGoxWnToODb4gTPoYjDShnCUbvKekH4ZMkHFfFeDPTQPk2ZdB1FGJKkdIPLC9OKLWMVUegVsdiuo7EbSD57fXHorgPV4g+EgnuO4/Scys0dZ0JVddLsrRGmDefLF1TiYpU+bkchbAWbyT6NCuGZjsI1BQLxcm+FnFs+opoXQkiRItDG8z53PscS5ekfGQHG/j483+8LQdGoTS5HNmuQ4AUKIYDck4q41llDJVR1QqCCG3YHl6zgfh2eARWUEeGY62++CP9OuYgVJINz5cxf1GFqPdQ5iw2oVK6WYd3p0e6c02plnqgWUmSo9eXuMVU6YAZYA3G33xP8AjiU2q1WZVpUxoBYgaiSoA/zy8+SPP9qUqV2WsWy9JwhpVipKOukE+Lpq/MJHWMetn6L2j0vxVwO8e+M1Q7RimWFMWuPiJ69TbF3DM7qh6LTSJgzHU28r49qUXBDIyVEO7Bt+sEWOPcpQSkTpWFktAtLsBJ/THm4+n93/AKbUZMi228NzeUWqLVHpVBMMsalmx3HPqMVZbNUyhSuIhVVap+J7Aa/qJ9cDZyoCJG+3zt+s4D7QUWqUlYbUzA9Dup+QPsMXYMOMZlVt1Y1v2vgflccAD2j85sqygFGQSSTZj0AG1v0wDxbidJKqH8oAkxtqO/rhVnaD10/AqaKtGodYO+k3+tiMA8RymYdVV4KavGRyT8vmTP2xP1vRrjz0vBi2sbTZ1OO5dBrnUSQo0DUW2/TDBWWoso2nzW0+oOEuQKUqKqq6tHtfYWIvgfhmcqVKtxCMSFOkhZG0HmTfHmZACNQPEYHP4aj2tw9WEVCGmwMTA/fFoFEgKVEDy2/bAk1VZgVUzsenrfANbPJTHeEzJjSPzHpGBGtlFTrANAR5laFJXlfiItPL088UcdgqqMJkkk/06dj88Ynj/aU1iadI1ECsB4YEEMBPU9d74rzb5imD3pYsSsS1ypkx7adupxUnSE5Fdz2jlb21XMbVq+mmWeREj+ewwgzvHWqU/gK+L4lPLnvty+ePG4h3eWUP8WpQVYyefzMDBOY4WgRRzuWBO0m4gekYrSkaR2FyauwlvYjg4qjvFcBA0aJJ9T/jD/imXFANUedAiWjYf+cZjg9Q5WpqpxJXSymNt+Wxw+4jxZszRCNTCqbnxbxyiNsTN6/r2N0/aEzYWU+Zi81xakXcLUlSbW2x1VzVKrRKSpMyG2I+mO83wKjp1IulhvveccZTgyyGDMpiNI5+uLm0EXcQCvIlGQpFR4GmDPUeU+XliviGVqVtLQpYMZYc16aeo2w/4dwnumZtRiqBIIsCD+2K3pfiMplZutRet7MP1wOsh6BmA7yrLf8AqZXpItNsnqKCJLsCY2nw7xjzDPuagtIOJhZ6bpibOL7mVDqjB61ZdJrMCAqkmdgR0wy7L8ZDxFUVhyFg6+W9/Q4w/E+PHLVWAlkqUyNJ2BIswnGWpZzUYiDyPTFCdJY1RiD2gz6xm6lQO7aTpLGAw88D8NqIa4YghIIIN4PL2wlo8TqoQqVXK2HivPzwRx7iLroVbGZkW9MS+nvQ7xY3veafjfFUy9PUqNV692LDzJxb2f7QUaio2mpDfn0ys9JH64zOU4swhnCqdjBMH288UZd1Ss1Rcz3dItPdEHTqO9h1xg6VSKI3naR25jji/EqyGoVdxTJ8Ae3h2Jn+n1wH4xS7xStSfhUG3rq5C2wnHCDv2Y0i0TGpbx6auWNFw3hpNNddQqgl3GkAsBYal2iAfczj1f6e5RSiAX+W/wDBCTmIslxt2USN+UkD0HTyODK4V1O+llJvuCpBv/OeBM5lkpmxGhjqW/UxHswjDDhFLWjHYTv7Cf0xNmNsQ3IuVZsiaCZMhUaAFDFfMQVP6g4di1JtM6mEWExNvaCZwqzWbLuAtNzyLiFAHW+/thwmc8DQRqgT7c8QZMT16q9qkONeWE+f5Hhr1K1VGFgG1g7eFZH/AMgMb7splNeQoowhRqIB6FmK2PKMDZGpSepmiYA1L6waaz9ScW0MwAqnvTECSOQHl5YZ1nWM+IYq7g/aUNl8xPxvOVqbBIdhcAqAAvrhhwGqmYpioni3BnkV8Jn3+4xme0/ahqS/7feBiZJ2j1ww/wDTXhZpxUFcgVpLUXpkQ19JVgdiB8RFwOWLunwqy/T/ADJ8QJBM0VXLE1EWIgFvppH1J+WFnFX0kU9Uamv0kwB741Iyp16yQZEDygk7z1P0wjz/AAuSTq1VZBIsBB5xyiIF+uOzn0wHPY39N4TAgbQbN8NpVu6qI7Uqw+GovOD8LD8yk8sGV3HeqtrG8CxJEN9/piuirqADTkKSdYIgQLAiZxmE4gz1fPV9ThfR5CwJdr3271fMo6c6rJmz4aFHgqKdUkjUbGLb85HLB9R6RhSAokWNiDywgzFc6xbUGJt+sdMQZESCgWmoaSthMyeePAyYtbnTFLkoUBcJ7TM1HRFVwjSGjziDPLnjM0HdKyERVUMYP9Mgc8aPjmeSpR0lyQviinB1WlZOw9sIuDZpUWougn8Rok3ItBiLCMX4b9MnvF5BVsPiPmydI1EqlQGBAfz6H54WdtpGZoVF1FQ19PisB4gFg3It747y2eRGRnBBZgkbjUZI+WKc9VIohaNSKinc73Mn6SMZiQqwYn/W/MbjybAnvKqfD0OYUoNVmYOx+GovhUaR01E+RwVW4XOkj/cA+K3287/PCnIcIqKGqLVJXXqAB63b/uOKuJ8Vr1T3ZQ0xpIXSbmRHS0frilaY0DENTHSOIuzmTqnMgGFLbnlbYYPzlapQpVJIcQNJmBM3HnAvhzXyDrQUKZqAC5Amw5YV9rsvUqUkSiAwkyQQQBFx6z9jihQL34ghRdniWHhlXMUFOsB2ANpi3LGYWnmaVYgvIBiG++NX2ZrtlE01UZlG5/tO8YnaPu6uiohBB5jeJ29sLDEWIvYDaX8MzR8Sm9vCPPyxRxA6wokgnkPLfHmY4SjiNZVhsQYNr8sAU+0aafFGlG0MefSY6XwCpr3EGj2jJc2yiA22JhJnWr6zoAZN1PUETiYZ6Z8zdPzBs7w1KwCuJj4TzHl6HE4LwClTLbPP9Q+H+Hnhx3Sh4kTsI64u7vSJxj5WX2g7TdTgae0AzeTh+8kR59fLGc4tnqhqSwBU9OUY3GToksWqAXHhmLH0NsJuO0EavTZFAJpEN6g/InfC8OT3URH4T7dzE7VqWkTV/W/thvlKVauoC6WQ/mZYFtoPXC/ivCqY7kEaVcjUwHnf3jDzNZ6ofDl6c0kECDFusdcOItbWHkYjiaPh3d0qYSx9Rz/84zvafjlUVCiMEVgskC/UQel+XniVMyYUQxPkJwq4hlQyllYQtgOguSPY4DombGTffvB6fLvTcGOafESKDNVHeFAVIa+pW3HsROJwntIrBMv3R0hVEpuDsbc+tsCVaoWlosSx8R++DezOSUO5gBhDD/lIn7g4IquR2v4/1MJ1sQvEbkimpQDUJvPM+U8wLes4CzNQiApswsfuD5jp6Y54nUrLQdqKh6m4BEze9pE2n9jgHhdXM1lc5lGpkkhDo0xEmQsC+487YHGS+Nje3AEqZQFKqJama0vUnYsskz/THL0xc+SFSk60zpMi9ztyKzFxjvhuUpGpUDVNUKlzAv4gbH0wU2Sp0XsXUG4cQQfl+2AOA2Gvx+0jKnn8v2gWV4atOmS+ptgoPwtPl5dMXMzgEUz44LT1IKH7SPbBWeqadIWH/NqIMCei9bc8VZeuFbvKoGlRJ0gAxcwBsfMmPXlirp2KZ1Njnj+fEsTFpTaNaWaqDLl1XW+ksqFiJ8XUXi+EHBuKOaj1HqLO5CwQJNhG8AGx54Sds+LV1zNDNUi1OmtMBAOU3IaLHUN/Q9MM2zYrqa1OnTDVBDMqwxIsQYgEjla/XFX9TwDLj9YGu0XkQ1qE0+S40rr40ImwIkgibTG0jGcTIBajNT1QWbxGAEEwACdzY3wx4OQqtrMgCdM/0g79IHLrgvJ0afdoW8R0ifU9B6487B09pd8wMYJXcwQVyj6SGlbagd9VzHXCrtNn/wD3WXRZKFGFTyDEDfra3rizhecq1WfvV7ttRCA2MSeW/LpzOOONpFRFYglVEmbzuSRuN+fnhmHpRhzsx4H03jMOL30eIZUyRpDuaRbuxe5BGkgxBtttfA/CqVOnT1VQ7EGFYSSNJIUwL354bcNHeopZiouDEbH16frgTNtUp6qNKquthYx0IkjnHl54mzkFzjB7zip1EE7T3MCqCgBTU5D+IEEJzgcjyE9cVZiiULiJv/BjrP5pVcVa0qy3F9xziPOPnivP8T1FtK3Jm/pYfzrhYvTJ8pWhUto8Qo02SKTa5Cz1N4+t8Pqai5K3POMZinmQWfvB8IJAjkLH5/bBmT7W5Y0pZtLEGEJ6YoUHkQKIjXNFg6gEaTIKkeW84D4dwpKFGCTAkz/NsEPpCl+RGrUDPmZx844h2tq1JKFgpNl5R54YqkzBZUgT6TQpqyRqtv8A9PIY+f5inT/1JNJzGrTHKP8AzjjI8d7s3LFWWIHX3wfkskjujUviLCF59MdxBF94wbiJpDSE11Jseg88c5ns7SzSNU0BajWJHXrg/iPC/wAQVA3w2MQQT7fLCztRWanQDrqDFtKweZ6xglTSaHM3SQahGVpNSRaf9Aj5YmMRmM/WViNZscTGnEx8feEcJPeD53M10qU6zMp7ogACbeo8+uNZw7tpQaoqVU7ueZMgT1PLGa4RSauO7Ua9jAu2meY8sOqXZNS2lx41aVcRDA7Kykz/ADfDXCHZxx4lOXRw02NMU6klWkdcZjtPlNKmKkHVaN+sjDbJslEBQyKhPhExYm0TymRjpsuHv4XvvPX7WxDujXUiBprmA/4jVq0+716tJJE8+t8E9n+KqlM6mYEHYc8Nc72XAdnWUNtMbTebfLGZrq1OoE7olo1HRefMAYtRkcELLlyK4qafi+ZfuS9IuDE+GJiL2OMbwziTBtJJhjB85tM41HZKoarmkZUTb+0EXEHHeY7H1svWNWmlKuk/7bCDHlqtPnPtjunUqGVh+UDENNowjPhaBwoMRAP0xocpR01aTR8QZD/+Q+xwq7O5kCVddLAkBSNrkwesAjGgfOwo2lRqFgObCxixj1wkFEc3+c7HhJY1Bs/KSiyIsWG58geQwryiujatTTFrn3seuDeK51Aut2i4BMczYSBtO07YV8K4vRrV+6k6h1Ugek4Upa/YNpYWCCvE74ydDs6yB3aExyMkW+lsDcHzzsQvxqbmbW6+RGHPGsizsQLK1ONUec44yeUShT0gfux6k/yMdkZQ1nnxIiuptXAhFQgqNIsvI7x1xxUUHe4j2wlyGeqS7VBpMyBPL19Pni1KYqZc6bMSzAdRqJH0wsg6tXEIZ9uOIS9VK00dHeJMsZ8INreuLcvQWiFREApqI0i8gkk36gmZ9sG8HyqUqKs5A1CfngbiXENwgIHNud+Q6YrO2PST+kw5G1ajBuNVSmlKYnvQfF5G0DzPM4bcP4W/dhSTMSY64Rrx6gqq9ZtK031dZsRYDnqi2HOc48e6pVKYilUuZ30xInpPTABiEsxgdVGod4TUqJQlVu8E6gJj/PljMZmia9c1J0ru9pvaADO5j6YaVc8HdFpL8Rgep2v0wFxPNrp00yCSe7p9CTu0dN29AOmJxlPj4H/YCPqa72mg4VlqdWmwpxqSyOTzBEqV2IvE9RjO8VzCo2tgddMlDAt4idvYfbCtaLpWXQxWnouZgAKTJPynB2ezJy1Nq9QAgAFCbgt+Xe0mbeU9Mexl6NWxJlTk1f6/9mZEJ3WG5rILmEK/CCBc+oJGFT1gKjwCdTgDy2E+ggnB2W7QDNIHjQQghjbWTIt1iN8WFVbVUgabBPM48zNibHlOM7gRJQjbxF+aT8OtLSRSqN6AqVUfU4xiq7UAqkHS1/fzxuO0iD/S1mRTLwhP9oMk2xl+E5BI01CSGifKMNxPSk/MYXGmzDeCJmNDtUZygTSEk87SPbBHZqlR7xw40spkBhaManJZcIg0gFOd8ZPieQq1nas9MoswORI6nHE6riLvmOuLcGSqupIBuRpO+OOCMcojM4HfVPBTXmFHxNbaTb2OLeE1u6VQwXu1EsZv5D3wkrZoPXNVmGlrc/CBsPTGYmIh4Wq/tHHD9aVgxc93UIUrv6YY9uso65ckKI1AyttNx1xSKS6R49IJ5c5iD64A7S8Uqqv+nrMSDJDjmOh9MFjFm43CvqOJgqjAkklp54mDO5PXHuLrnoHpxFOVVkYEFlsTNxbHNarUcyzMx6kk423aHhmqlKJLiwjeOeM/kOAVqyBxCgAks5gQPLecAuVSNRk+PKrDUdogqE2kyBYT0wTSzTpTUqSPE1gfIYI4xwSrlinegDWJUgzPXzBGBxRLIigXLkD6YaSCBDNGj2jDh/aeumxBHQ7Y1XBeLU6zrV+CooII2mfsMZPO5E5N6RJ1Oy6mWLAbaT1kY0fDcuRGnUqRqggXnlO9sRdSqabA/WSZwmnUPrGqsVztOudPd1PA/UE2Vj88bRvGPpj5t/rm71aITX3jBfTUQAfS++Nvwviys7I0LBhW5MBYauhtuMdjxsyUe07Hjdk44ijOZOKzgcwGBH/afsPnhnwrKmq6gmPwwWPlA+szgniYXvFPilQysI5GOfqMVUMyqh2pghtESYsBJkAbkzHlgfTQsFc7bRmJiD8kVBOL8NioqrLox0P5C2q/RQfi6jEr8KSnltICd5ou6X8Q5zzvhQuZrE+NiVNwo26DDAzUpqBYwV1cxBM/I2xuXQthBt2jep2UajvPeF59yhSpBqgT4TJ0zHpN5i/thRxLh2ZqVQSzWjSRb1BGC3oaCAvLfqes4NEgFucQPXr7b4lRgX2H6yLWDFFfL1V1SQdiSecYApuQ1FtZUhTC8m8saTuBVpkBfGo8QDRqX+oSCJE3EefonqcNErBFjbVaCByOxMwIt6YeQtbHmGiGrENzi98gYOQ0QpFwB00m0Yb5bJOaZbTKrAZgLTYYS8OyJoroJ1GZvyP6X9cOMlxwUS4I1EpEciJUsI/68H0+L130KYKDUSJg+2WVJZVRSQTeBYGP4caLMU6zZaiVsqqCQdmGmwgX2vg3jFFay/hKFLEe+23qv1BwagCrKwFUBb7aRZQfYYzOpxt6b8jxHVqpT2iPgVZlqaGKqWVo6qCpv5xi5OK5Sg6xT1gSJqm5OxZWjQLflYDc3M4sOUArhh8LWibrcFuW0RfzjF6BRSNQgTUJZQeSn4d/7Y9zg8BXGAxAMEJ6fMatQy+aosMuVBZY0FYDLzQDaT5Eg/XC7gmbqJFJqS9wqgDvAfDHIf2iwg88C5PNpCuEFKrElRuD68x54tTiC1qrywLAy4HIk/ST+vTBZet39l3x8D/EatN3ntDIPqqM3i11FIJiAsWjkPbrgviXDswkCmusBZCixLEjr0GLaLMzAKJIsoHL0H674G4vW0OhrakCOpIIOozNr9TpPtgMZXqcuwNmpzIN6inj+d1ipRWZRbxzO7Aef7YxfDuJq0U4MsYHvYY1Hauh3dQ5miSyu2s7W1XBtyMx6nzxVQ4KvjzSKsLTLqoF9bWUf9xnDGwejaP+kUMYo3A+C9oyMwadSoFoLZZ/tsL9TvjcVuJpU/DmSwDKBexx8wynAqmYdmWAgN2OwGHnCqi0HRcuj1ariBqJEr/VH5R08gTjMiADbxMyYQfwx92goGlQLC4F7DFPZlKD058XeHcRa/L0wo7U8ZqmkKCSWB8bqDH/ACp1A/q58sA9nONvQhX1CWkk7RhYxnRM9EhPmMe1q1cvUCoSKZFh0O9sVniprU1Wouprmf2xbx/iJzKo6jwKdxeZthctVFRlvPUbjDcYBUeZf0yDQCZUlG1yAehxMUvmr2E+Z3x7h2gynUs3f+pTcuPT9Lxi7h6KoKrMSIna/KR5/fGI46WNQBjCggghZ9bfmH3xq+DVAgOkEAG9mUCxNg/L0nHnZFpQRPn2WlB8w3j1CnXUK5WAbbAmDyJ3nywjyfZVFcG/hYm/Kdj7Rh1RySset5liT9T/AOMXJUUAlY0qIE9RbptbfChlatKzBkaqBmO7ScKq1q9qYC7A7ECeftth/QoMukD4UGn5c8Jc92gqLmNEApYGZFz54ernQAZEQOtj6Ye2ooL4lDFtCgjaBZjOaa9NitldZiAAs/ETzjpjytXAfa4MYC4jQUt3iACbNMC2F6tV1hS2sC+uLkcvI2w/ExC0JT0zaRNwnG1FId6rNBK6l3CiDsffBVHu6kGk6+mx+RvjNNRaIAtynzxVRyb6fCCSpgwemEsxc8SV3DsTU0QyxWrUXl3akeUlwftinhVIhqoPJvlIB/XC7IVaiVfGxB0etgbffDqjVnxQBJk+oG+F5GC9prHz4ltfKwATAG8/TARrCbjw8v3wLn86TUVWNheOhlr464jWVFkm3LzPQYIaSNorbtLK7d2RUFwN+hBsfvi+vlxqtcHaf57fPGbr8SMFCJQ8hb5Ye8C4iKo0tCkGfSed+v39cY6BhHJ+HbmdMgW7SVAtG4/t9D9DGAaWbDAsASabM5H9pBt8go9saPPUAQQSFWLMdgf7jy5Gdt8c0eFpl6JAM83YbseSiOW3y9cV9Mpxe8nj7/H+41BZuV5wLl6HfEAoAGSfzTdII2NzBvbHtAUatCVLAsvwusGDYgEWk7Te3IYwnEspXOZSHApq2tEZyFW8kKCbW6R7Y+g5AqbzANwPv8tsP6nqkJVwAT5h5faIkem2oqpiF7uf+Yf/AM4BzdPMUmJrOhpudKRbSIst9thfywzdNVMuDBqOzD0khPeAMCZHg7QROs7nW3S5NzAxADsQZhIK7xLWVtVOoTAJ078hb5EgnDjs3kgorVGMd5V5XJhREfM4Op8NZgqgBreFdIMfTBHEsk2Wp6nUAFtMJBKyBcgbaoOMC+0moOAAn4kauiyo1rPxEKNv+6QML8/xx31ZeqgbQqkG5DUzswm9iPUXHLFqAg6RHnJv8t8LK+fCZ4d7dadJ5Vd4PjseZ8P8k49D+m5afdRUpdUr2zsZk5cCm6LVSCyBiBAkWuCGUg/DGK6+eem5y7qKWoyUSHEfefK3phz2f4xRrgaDBQ/CwExex3EEwfIz1x12WqivnHepQVDS1HvA1yBYahyMYrz9UNY2BE4CgfiYw1SWaims0lMaRILk7AzeT9BOGeXXLkmmK+hnMOR+bogYbKOg3wyqcErZt6n+lVSrFmd9QBM2K+W0YzT8OFJ4emytTMEMRuN748w+7eavTl9yamqzfAVKp3gmBCuX06vkMHZXgaqv+yrDzYthJwDtEyHS5FSg3xIfyT0wVx3g9ampzORrO1JvEVmSv7jHDHfJinwsDR/SOsjwakoI7pVWZgSIPPFGZ7JZWqIB0HycE/XCng/bSqlq5VhBJJENI5W3nDOh2jymcGmVV/6Koj5HDVXTF+/HFlT/ANMTJ01rcpX/ADiYdHhI5agPJzGJgtY8wvUHmJMz2fFUfGQ4MmVBB8j5QOWCcvl9Ph6W2I29zjrL8QUEBFmdz/n9se0CdU2vff8Ak48r3FanmMTVS7MDwECL/FM7fzzj1wOAVULJPmefrAjHVXMwVjruMCvVLE3BHIx9ztgCPbMraZ3PZFjXumpW53gYP71gsETyHptGHVJkVQGeCTMWJ/nriLmKUkzIG9wPrNpw8NYAlJzMyhT2inJ5dAwNVXKf27/XDqjm8ihFPxISLAqZj1vOPFyaN4qc6ejCSJ9Dcec4oq5NGYB6a+EyGiw9jcesnDFcKdMYq7c3L8jWy601LvBFj7GOfpgjh+dpiozICUIFzbxDc+kRPpjxOHpqYIwlbmxB8VwZjbyBj1xXmMmzKVB3EGDNjuLHGZMrI1V9v+wSADdQJeIjM1lZV0gB1Hn8J5emGNWlFr4WUMmuXFFQCIc7/wB0jf3xdxjPkKdPxGB6CYJ9cBkpjAcXUT5wzWJHK3ysfrOF2ars+YKsZCL4R0sP3w3p0QL8hhJSecwxMRUB0n0/wMEi7kwU7mFZfJvUkojPpudIJi8CY88G16VSnpqaHQ+akX6XH0xr+y4pU6DrpJNRYqNO+5A8gMJeJ5Q09AVZpMzEzv0W/M2j3OH5+kZEDGN9OksHeeU+JCrRKVT3YMCRfVcW8unS/tizjPHJVigmBIHIdT1Jj7HCjNqZQdWH0k/pgimtxb/OI9ew8ThmIquTBaVI1YZvUE2BPXDilndFODBvyANyQIE+eIctvhRncyWZEogOVYliNhYgSdrfcDBkEzkdiw+JpcmzCwkKgIAIWIHQREdMd0+KagyWGoRIAuOlhIwppZ10bxEMsRpj67i+PKhCG1xEjANlKgETcmYnmOanFlVRQpEh2HjcWYLsIPL7xfAtagumroB0tTWRM+MONPyE4zvD6bNmqj6pUj7xAPSNJ+WNQRCKB4lBBJHMjl6ftj2AUHSkkbniOLUu3EBqZbuSq82j5zfAHEaK1Z7tl7wAh1aASYiQT6xGGHFM2HdTsEUifM/z6YzbVE1gnxWuJiSed+WPMwXVjaUdLiuzcK4dlmo061RlCgQNQIuDjV9jclGXq1wvjqf/ADImDfYXwKlFBREoXBAHcpcDz6mPYYM7S5iotGhSpNToixqa2AIEWUAYchO5MxshJKnzFWQT/h4ZnzKJVO2kz6yvPAT9zm6z1VdmJuVNtR8v2xYOEZd2YtWos25MsfnbbHlfheu+Xr5YsBEBonDNNi7jddN7miKlxDLK96byDfbce2NZwfjQpSU1OjC9MkfQHAx7OPWSalKG5MGBDHzI2PnhDm+FHUVVgiKb944DTz25Y4KTxNdQRWqNeKcPpq/eSAtQeANbSxHX9MIa/Aq7GQqMI1FlPTD+hmSaXd1BqRjpUkzfqpi+COz3ZfN062tdIoizBufoN5wVssSNfBPH3mV/1lZbCpUgf3RiY+m1ODMSTKe6X++JjPXHiL3/ALZiMuDrS0GOjSBtyMDlhsK97m0GJHTz33wv4JQqCmC6EP8AlAVhvtAPvgmmSHgyOW4v1tuJ8/piA3Z+J5j8n4hAqAmYnSJt1/kYrr5gCQNiOY+v6Y579QLwJPOOVhijOVwRzsb2jAkEiYQamZzfENVTVpckWEfTC85eoHDBWILRB69D1xtmnuGzJCqnLU6qWA2gC84QpxlqhhdKzYWnfnJ2jrixCa2EvRHA4+sAyOdzSVxoLSTHlHp0jH0zL8SVKS1KiqHJMxcAACSJ+2M5lOHEf7js7dNh9ME5ygWpeAToJBUHqMcGUtuOJiOpepfR7SrrEhzAh7DSSNiCYI3tYz9cL+L8WrqzkJTKk+CZ1RFjMgR5YBy9IzoKmCb8tJ6/ze+Oc8IIkzChb+QjA5TZuhOynSYz4RUr1k1a2XTuABf/ABvgnM0Asgj1578/TFvZ/M06WX1PYEgfNiMGcRzSZlqjoZCsF22XSBH3xjYT6RyDgQDZ3MQZyoailUVm66QT7GMLMhwKoaiGt/7emWHiqnSTfZVPiYnawx0mSBrmmdg2kkbjmPeMStwEoWam2typVdVgk2JmZJiw6TOG4RjAGs1NxheDNp2b47lq7vRphlEkK7wA7fO03genPHFdSK+YoODp8NSmf6W0hSvvY4wFLNOlMUKtHSF2YSCLzPQ3vIwbwXiWYauA9U1UVT8bkkDkQDeZIPpi1si5cbBjxKNSkG46qJ40HQMfpH64JpUC0xFhJkgeX3OOaKzUY8lUD5mf0GLcvXUVChN3ptA8gVnHklBU8+rIEzJermarK1RhSBJI28M2Fv1w5yFEIvhGkG4Hly+l/UnFOQyZBKN8RY6vQcx5H/8AbDl6EC2+ByAvY7Q2JG0X1KWrHoIqCButp8uZ9sVcUzXdjSD42HyHX9sDUZSkSN2sPsPqcYFAEFR2MM4awCsQLM5I6wLD6CffBdPPR4LyQfv/AOfnirugiBYNgAPlizK5cMFveNucEmMazPZowtZs1PKFBWbxsQp3t5EH5k47zHZdXC1UIYgwoJG3Sxge+CKeRbocVZyitP8A3WChpETdvQbz58sbhGS6YfSVdPnYeyuZTwnhFY1R3lOognUSJAaLwRsRgrPrSqB6lR69JtUWkaRysbHFi8BKKtZK9ZkCn8N5B1Wg2jw4U1MyxXU0lisujXuP6eUYtoKaloxh2ngyKhC5zKlNRUPpN2F4IAkGMUZinRSn3hvG2kGTq5+WDMnmKZoudARWbURMgEWDAbi1iPPCmA34dIiRIInxfLAsAdxGDpwYVwrN0Cx0ValNt4OpYP2w5TN0axQVKlF4Gl3azesjn5YznEnqKQe6IIAFxZupMczgB8mreHS6MdhuJ8jg1aLPSnsZ9LqcTSkESgqwqwNmYxyXlfqflhZxDtLUV4dWoa4Em5vYE8rYwiUaqo2htWnlznnb9sHcE7Q1FUJXZXU/le8es411LCIdWAozYUMsWUE1qk8/EevlbEwEczl38RW56Ex98TE9DzIi7f3fYycKzIapTLFQJB1NJFvK5nlGCu2bj/VqQqiUDMQImeZHW3yjGbzLQviYXMAm0zsMW9nuIHMK9OowdqSsNY5hiCo9iGHyx2IXjZRBxr7WEG4vlRSg1qjqWGpF02PQjr7YEzr6aLG21vOYv19sabK5lK1IZPNElHGujV502UEkTvEjbocZrjGVanopO8MGgk3+HcHr+uGtjFCpUfcEWqmdWo72Kh4iNrDyGHXAcswJYMCGHiUi69d98LCpplgYguVU8iJ36xH3w14rxlEVUpmWkNqQ2kcpM4JhewlWbcAeYxzfGqVNLEMTa3IdfLDLsqwZahUyCVM9dx+2MTTy9Z3Vwhb8w8Jj57HGk4TnM0lKu70ixTuoFpILkNGnoL4Rkx7bSN8IFaY84rlJYAfnpso/5l8a/rgHiGXR0WpHxRN+uGOfzwakrIZ0OD6T4T9GOF1VSU7v8wqWA8/EPv8ATCiK4kzcQTPgDJsqz4XQ36GoJ+5ww7HZFkQhwQ1VBUIPK7ad/LT88X0+E6lKkg7al8pG8fL3wzWi7OW1BfBpIFyJIP8AB54eMhGH0z3swgTpoz5/xHOsmfLJHxDV/cABqB9BjT1XvbY/bE4j2Xy6I9Us2qD4i27Ha0bzy6TgHJEmks7gaT6cvpb2xPlGpQPEHMbAkzWlxpYSPt6Y74dktdJHpldSiDa4gwQw3Itvjzur4UU869HSyGPxGEf9R+VsDhBAqDj3FfzvNJTylVQ0AeJpn2AH0wk4rRq0WTMfEUflOxEFT7YaJ2lqHkPkv1tgHP8AFmcfiFQoNgAAATabb++GioQ/FtGa51akvTKlwPEpYAgDlHUYWZvO5trAKg9b/P8AaMIs7SDHYauR2v5xvgrs/mHNZadQmNJgTOs8lk/DN732jnjlQVt94ezbiH5fIs9VKZMaoAO/8uDhjQhmpjlJf2Xb6kfLHozYWqj6FBQgws3A9Sf5zwwTh6se8otuPh3gb2/fAAht1g13lWYeT6YBqXJ8zHsLYeigpVKLMEJaSR4iG+FSRaNzaf8AAGayfduVJ8SkgiGgm8wYiDMz54J8TAX5hjCQAR3nK0KieIOqKWmSbmSdgLmOmD3VKbCvmSrsBZVXz3PS9vfCxixYawL2B5e0WgYnCM0TmHJJam+oX3UzY3tEbDBr7VoS5R7fyj/KdoxVpZioKZBpKJDyBEmduVsYzNJSmpp1gG6jxEL1A5H0OHuW49Tp1quXDhl0soZh8Rjadje2M5RpmHYCoC14IlfO24w6qFSvCgHEPyWXU01Vvy7M1t+uLKGdorm3RqZ2gVEUiRa4wtyjsVhVJDXjeL4P4gDUg0mjQhOptwOY2542+0YVrcSNTWozolceavIMDa+2BTw+rEQoHLcj5zGBuEZpkP4ikMDdiYt5j3w64Xw5p8FWiCWmNYvP9kwMaaG0WcgAsmKeGoFLNVgwRte5tsMAZrhauHqAkG5NhBAtbz8saftBTKDV3JQqVLGRD+w2GEeQaahqsIVidQ3Ajyxqt3E408z3fVVsGsNpxMbXO52gXP8A7ZTtdaTRsNoOPMM1CI9E+IPxKnrCeGFKF5jYqRt7W98DZTItSzDPpApsh2HOQbg7m04bDNrrCCdJB0nyYiQZ2jaPTE4jmyBoiWYMJHmDHpiRSVIAnmKzClEX57PvVfSxVYVotEmNJEAc+m31xoeN9mRXyxzFIM9RfhExK6Fm3WZOM/lFLMuuBG3OD8P2w4yXaZcuGptVK3DbE2NusWiTaYxSDXMp1GxUx2ayL13pd0u40gHa5MsfnHsMMuI9ljlFpVNYd9dxFgYkR12O+NJRyfcVe9sUKMVdSCCYkRHlfE4061XXWKoUEEOhXwkgAkqRJHitB3wovuIXrMSD2lfB+LJWOiooSrEjo46r+2NJTyiinU8wPocfOeK5fuFVx46VTaohJM81IiVIjYdMPOyXaFnp1lqhvw6RbWRuAb25wOeEZcdgtEtiJthCeLUUZDHxAH4TE2tNjInlhHS4vVq6oUUxtqG5HruMGJxqg2rQ7MQCfhIx1w3ulplzZVN1O+o3C7X6+mAYuBRESQ4WjOMjTamQQSGN97gHb3O/pHXBOY7RNSIGrWZGpSBcevI4BbOl5Kzfdjuf2wqzoCLqbcmB647GpU3ASwYbxXij1WLGw2Vd9I/fngDIVXV9c6psZ5jpg9aOoDFVcrTUsdhjLJgkkmNKdUbjY4R1MuahAXYO5J6XMffCThvFqi1CTdWaSvvy9sfQcjpddSbHccweYMYacZTiNKHHFAyOkDAvFqP4RMcwPS+/pb5+uNJXpgiMC5nLAUn12BQxNpPICd7gbdMAurVFKTcy9ByReD588FU6UkEctuoIx3l0RBqchV6nBC1aZ/2xPmdsFXebvzCnPeQ/M2b16j1wQcsaY1rO2wPMwP1wspVjTbUIPUHY+uGNDNU6plWdT0K/O4sYH6Y7GgLXX0hqATcCznEKlGvRC3MS3qSADboAYHmMOcjxg5jVUcgXgA7mBP2xRwzLJrNRoLbaSZ0gi3oYw1yfD0SkxQa6bNqAHXYj1HTHrv6ZwtiXcqP82ZQaqhzGlGnS7suwgRy3+R54wWUyiValSojOjTsb6lJsGnZ16Y0+crkpADBvy3gDz/xhMKVVAdTLpdhMDmbXM480ZARQlvSFSOd4mr5Q0aviIqQZgRf9J8sOWzJrlSSVRjAdgV7tvzSOdsDVF/EIZfCSQthHh8/MdcWmu6eFAIJ0sr3BtY9R5MMbctqEcWyVNCr0nZqZlHaZ8Q5iNgfbbFnZ5AKNSSXIAJnbSsnC+jmxSHgpuEcRUUxa+4PMeeHFeqmXy50OSamxA1QCJg+UW98be8W96aEyfDNLO3e1HTX8Lm6hpnxA3Ax1xNdJ05qnMfC9PmvUHYjDfi2XpulKpSdCGQAoYkRaT0M2wHTzmmmtGsgKbb3CnZl6YMi9x/PykrJOMpWdEL0HNWn6z7Mh2tg3I5mlmI/+1Vgwp2JvdSeflhauRNMNXo1RpWPFsbmIYDpg+lxSjmFWlmAAEJ/Ep2jeD53k8sCVB3H8/MTF1DecFHFnqww3BMEYmGy1mWy5lHA2Y0SxI5eJTBxML1v8fz9I71W8GZihnQqhj8UnfzuPS5PywyIVmQiBeWPXaZ9sL6mUBcSQJtAG9/LyJvGCcuLkbiIj98MKggGeb7SA3cSzOZZldh+eNvMHf0xbQ4Pla7FalUpVIGmTYgztIjcRE9MVBZZfFuCkk8vc/wA9sFjMBKcksGkBSn1kmwFiJ9Mb2oQQx4EtyOVrUkZQddOkxXSBZjFm/tGlvPFOfYqGqs34eg6V6sbSJ+U/5wDT4q6EATpJ0mDF9UdL9PfFOfoVKwCqNXjJboIsAJPvjNG9mPGMloLwrO92HpVSWy9UeOLmmxsKgO0jmOYGHHZfhTipmaJcGaDIGFwdQBDfIgx64zR1UgwV0mJMQT6cxONj2MqfhvvrgksdyCIA9jB+eF5tkJjs50LtOMt2TSkCFZmc2JNhvcx9d+WBSTVbQBCUiVNo1c9fqwj5YfZ7iASmdbRIj9/554TZDiVIdZYyLi4sOeMYFgTICWZSxkGUiwEDpjzO8KFRADYiSD0OJW4wswEafMjlhfxjjDrpVQFfT4ucTcDpMffCkxtdxS42u4TUzApDRckW6A4RcXqGruY6DlgdqrmGkk7Hzk/e+HdHhoHxeJvoMN06N4ZGg3M3w2hFVQeuNNTUiCCR6f4xY3CASGEKQZnAWczvdflLQY6Y0nXxNJ18Q48QrC3et8/13wvrZt2Mm5/qYknCivxBqhuYg2AxpMlSFVAw32YdD1jod8cylRvOZSo3mb4ojM41EkxIB29uQw57NqQpU8j9x/jFHG6ZDoNPLf3tgnhJ0tfmME26QmNpD82gAJxTQYrTZIu15HLqPf8ATFuccFoGy/U/4H3wXladhqgfsOfl9sLXaLAIED4SdDeEXYww5Re48wcO+D5tCuldQix3EkWOKHyUXGBSTTM/lJ2ndiftzwDagduYeOm2mgpupYoI1KY07H2nfFefz9MDRUokkmNJt6XjHOWzFGuqgNqbY6VPyk88CVe8pKVvXpkx+IslPIgX9GBjDUU3Zl2PCg3qLuLVKtNitPUCCDoqXmSZjbUNrjpgbhOmqxWvVNEgyH/KW3IJ/KIwTxvK1ENMtDK10LSIHSTuOcYApZYuSkqDIsTE8vScOAFSyzc94u1QadVQto8MgiImREbj1xZk+KFFIYwAQU9uVxbAOaLUKjUcwpCkehA3HX54LSgEIYAPTIMEmQfIjfGgCt4NnVsYdSqupetSQEVYLKQJEdI3GBMwoqnvKgKq/hCgXt05Ya5BlCHumChhAOgsRababjF6U1qUYEK8mW394ImMCDvGECpm8rUNF9dJpVbFGvqHPlGCc5l6JcOpUUqgIDc1beGB9d/2xYaK63UG6kyOY5gjqOWKFzaViRVTXpG+mIG99P3wRG9iJHM4/wCFdHqEciCoxMcnL0Py95HlOJjoe0tanqMnlBBH1+31xY1I0ySNrNfoCbfT6YmJgMZ7TxMbG6hAyoVVGoSbGQYm/wB/0xTn8oXAp2WenJhe3uR5YmJjsZnYmNyhSQwAHxaWIN7mCfqMB8Uc97qJIWIKjmASPSYi+PMTDO09DELbec53Js1MQRpWDPMiefpgvh3E3pvoAEFCvqzJ4Z8hI288TEwFBlIMblUEbzjiEoEBJOmiSZ5s5n7QPbHdTKrUZDsBAj/mAP0xMTGL+G4jIdKgiN1ywU+ECNIE/U/QThHxJR3gG5eT6QY/Q/LExMAo3kg3JnfCNDP4BIQSWYXJ2ED8oBv1th2qcziYmFv+KviJy8wbPZkU11NtsAOfl5YzaO1RXLbl59iDb6YmJhygBY1BSXF9DKfiqG+Gf/H1xo8nW7qpO42I8sTEwTbw8hvmcZ+vr1k9OXLoMU5WgQAzG+4HL/OPMTA3tMHE1eWpJVQPAnn64rNPTbcHExMJcd4ljvLhnaa/h0ydVNNWhh8SxPxcjGOhllzNHWlgbifynce4OJiYaij9pVpFBu+0t7JZSKQenfUTqmOtwOmDznKdNoexIJmJnrtiYmFNZyDfuYzENWTc95U+eFdVOhHpwPDUW6ttFjBjCCrmadQaKQhwAoKjmCbHVyxMTDxzPQ4g/F80gaatMPKhb7qwAmI9cU8JySNTYoWIn4OhPMcvniYmGVS3F376jPJ8KVP9pngHSwJAI9IHnhWyaGAFV53M9bxt6YmJgU3aMfZZxkaqBhUqax4jFRTz56hcmxG2H1LilKkpFNJqM064ADQQACOnUYmJjW5grxcR1eItqOmlTiTuCT85GPcTEw30xFazP//Z">
            <a:hlinkClick r:id="rId2"/>
          </p:cNvPr>
          <p:cNvSpPr>
            <a:spLocks noChangeAspect="1" noChangeArrowheads="1"/>
          </p:cNvSpPr>
          <p:nvPr/>
        </p:nvSpPr>
        <p:spPr bwMode="auto">
          <a:xfrm>
            <a:off x="249465" y="-1227832"/>
            <a:ext cx="4354286" cy="2857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11272" name="Picture 8" descr="http://3.bp.blogspot.com/-H7bA9zETGlo/UNZMfXoN4II/AAAAAAAAKRs/Nq5dQJpcnbA/s1600/Clematis+integrifolia+Mongolian+Bells+DSC0291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3" y="0"/>
            <a:ext cx="5279571" cy="545604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FEATHERY SEEDHEAD: A seedhead of Clematis integrifolia  Mongolian Bells,  whose common name is Mongolian Bells Clematis, a Plant Select plant. Often seed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929" y="4366617"/>
            <a:ext cx="2721430" cy="248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7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143" y="85324"/>
            <a:ext cx="3338286" cy="6705600"/>
          </a:xfrm>
        </p:spPr>
        <p:txBody>
          <a:bodyPr>
            <a:normAutofit/>
          </a:bodyPr>
          <a:lstStyle/>
          <a:p>
            <a:r>
              <a:rPr lang="en-US" sz="2800" b="1" i="1" dirty="0">
                <a:latin typeface="Times New Roman" pitchFamily="18" charset="0"/>
                <a:cs typeface="Times New Roman" pitchFamily="18" charset="0"/>
              </a:rPr>
              <a:t>Delphinium X </a:t>
            </a:r>
            <a:r>
              <a:rPr lang="en-US" sz="2800" b="1" dirty="0">
                <a:latin typeface="Times New Roman" pitchFamily="18" charset="0"/>
                <a:cs typeface="Times New Roman" pitchFamily="18" charset="0"/>
              </a:rPr>
              <a:t>Pacific Giant "Blue </a:t>
            </a:r>
            <a:r>
              <a:rPr lang="en-US" sz="2800" b="1" dirty="0">
                <a:latin typeface="Times New Roman" pitchFamily="18" charset="0"/>
                <a:cs typeface="Times New Roman" pitchFamily="18" charset="0"/>
              </a:rPr>
              <a:t>Bird“ Blue Bird Delphinium</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200" dirty="0">
                <a:latin typeface="Times New Roman" pitchFamily="18" charset="0"/>
                <a:cs typeface="Times New Roman" pitchFamily="18" charset="0"/>
              </a:rPr>
              <a:t>Stout stalks rocket skyward to narrow spikes of </a:t>
            </a:r>
            <a:r>
              <a:rPr lang="en-US" sz="2200" dirty="0">
                <a:latin typeface="Times New Roman" pitchFamily="18" charset="0"/>
                <a:cs typeface="Times New Roman" pitchFamily="18" charset="0"/>
              </a:rPr>
              <a:t>medium blue, 3</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double flowers </a:t>
            </a:r>
            <a:r>
              <a:rPr lang="en-US" sz="2200" dirty="0">
                <a:latin typeface="Times New Roman" pitchFamily="18" charset="0"/>
                <a:cs typeface="Times New Roman" pitchFamily="18" charset="0"/>
              </a:rPr>
              <a:t>with a white bee. Deeply divided, rich green leaves form a heavy </a:t>
            </a:r>
            <a:r>
              <a:rPr lang="en-US" sz="2200" dirty="0">
                <a:latin typeface="Times New Roman" pitchFamily="18" charset="0"/>
                <a:cs typeface="Times New Roman" pitchFamily="18" charset="0"/>
              </a:rPr>
              <a:t>clump.</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3-5’</a:t>
            </a:r>
            <a:r>
              <a:rPr lang="en-US" sz="1800" b="1" dirty="0"/>
              <a:t/>
            </a:r>
            <a:br>
              <a:rPr lang="en-US" sz="1800" b="1" dirty="0"/>
            </a:br>
            <a:r>
              <a:rPr lang="en-US" sz="1800" b="1" dirty="0"/>
              <a:t>Mature Spread: </a:t>
            </a:r>
            <a:r>
              <a:rPr lang="en-US" sz="1800" b="1" dirty="0"/>
              <a:t>2-3’</a:t>
            </a:r>
            <a:r>
              <a:rPr lang="en-US" sz="1800" b="1" dirty="0"/>
              <a:t/>
            </a:r>
            <a:br>
              <a:rPr lang="en-US" sz="1800" b="1" dirty="0"/>
            </a:br>
            <a:r>
              <a:rPr lang="en-US" sz="1800" b="1" dirty="0"/>
              <a:t>Exposure: </a:t>
            </a:r>
            <a:r>
              <a:rPr lang="en-US" sz="1800" b="1" dirty="0"/>
              <a:t>Sun</a:t>
            </a:r>
            <a:r>
              <a:rPr lang="en-US" sz="1800" b="1" dirty="0"/>
              <a:t/>
            </a:r>
            <a:br>
              <a:rPr lang="en-US" sz="1800" b="1" dirty="0"/>
            </a:br>
            <a:r>
              <a:rPr lang="en-US" sz="1800" b="1" dirty="0"/>
              <a:t>Water Requirements: Medium</a:t>
            </a:r>
            <a:r>
              <a:rPr lang="en-US" sz="1800" dirty="0"/>
              <a:t/>
            </a:r>
            <a:br>
              <a:rPr lang="en-US" sz="1800" dirty="0"/>
            </a:br>
            <a:endParaRPr lang="en-US" sz="1800" dirty="0">
              <a:latin typeface="Times New Roman" pitchFamily="18" charset="0"/>
              <a:cs typeface="Times New Roman" pitchFamily="18" charset="0"/>
            </a:endParaRPr>
          </a:p>
        </p:txBody>
      </p:sp>
      <p:sp>
        <p:nvSpPr>
          <p:cNvPr id="3" name="AutoShape 4" descr="data:image/jpeg;base64,/9j/4AAQSkZJRgABAQAAAQABAAD/2wCEAAkGBxQTEhUUExQWFhUXGB8aGRgYGR0eIBsdHh4cHRwdIB4aHyggHiElHRwfITIhJSkrLi4uHB8zODMsNygtLiwBCgoKDg0OGxAQGywmICQsLDQtLCwsLCwsLzI0LCwsLywsLCwsLCw0LC8sLCwsLCwsLDQsLCwsLCwsLCwsLCwsLP/AABEIALcBEwMBIgACEQEDEQH/xAAbAAACAwEBAQAAAAAAAAAAAAAEBQADBgIBB//EAEAQAAIBAgQDBgQFAwIFAwUAAAECEQMhAAQSMQVBUQYTImFxgTKRobEjQsHR8FJi4RQzFXKCkvEHJKIWQ7LC8v/EABoBAAMBAQEBAAAAAAAAAAAAAAIDBAEABQb/xAAuEQACAgEDAwMCBQUBAAAAAAABAgARAxIhMQRBURMiYZGhMnGBsfAFUsHR4SP/2gAMAwEAAhEDEQA/ANbw3IiiKgG7QY3uJkf4w4ytZXAn5Hr6Yx//ANTP3q+BQp6TqM8geuHTlvEEQ1CtwtRoJ9CJ+uPmsinUDEYyKoS4cFVHaozszv6W/bGY7Tdo6OXaKZNWoLwpjSeUkT8sLu1HaStURqC5V0BiXYtY+Vh98IeF8LdWHeU9QidExPuNsXLjXTqf6XO0ATaZnj4zOWDoCGJGuOR8/fCnOZlqN2EsPiUyJ6bY0fZzI5ZlNRKTUjGl0Lb8xIvPqMaBjTb4lBja077489+pCPQEWRZu5kKXbGoxWnToODb4gTPoYjDShnCUbvKekH4ZMkHFfFeDPTQPk2ZdB1FGJKkdIPLC9OKLWMVUegVsdiuo7EbSD57fXHorgPV4g+EgnuO4/Scys0dZ0JVddLsrRGmDefLF1TiYpU+bkchbAWbyT6NCuGZjsI1BQLxcm+FnFs+opoXQkiRItDG8z53PscS5ekfGQHG/j483+8LQdGoTS5HNmuQ4AUKIYDck4q41llDJVR1QqCCG3YHl6zgfh2eARWUEeGY62++CP9OuYgVJINz5cxf1GFqPdQ5iw2oVK6WYd3p0e6c02plnqgWUmSo9eXuMVU6YAZYA3G33xP8AjiU2q1WZVpUxoBYgaiSoA/zy8+SPP9qUqV2WsWy9JwhpVipKOukE+Lpq/MJHWMetn6L2j0vxVwO8e+M1Q7RimWFMWuPiJ69TbF3DM7qh6LTSJgzHU28r49qUXBDIyVEO7Bt+sEWOPcpQSkTpWFktAtLsBJ/THm4+n93/AKbUZMi228NzeUWqLVHpVBMMsalmx3HPqMVZbNUyhSuIhVVap+J7Aa/qJ9cDZyoCJG+3zt+s4D7QUWqUlYbUzA9Dup+QPsMXYMOMZlVt1Y1v2vgflccAD2j85sqygFGQSSTZj0AG1v0wDxbidJKqH8oAkxtqO/rhVnaD10/AqaKtGodYO+k3+tiMA8RymYdVV4KavGRyT8vmTP2xP1vRrjz0vBi2sbTZ1OO5dBrnUSQo0DUW2/TDBWWoso2nzW0+oOEuQKUqKqq6tHtfYWIvgfhmcqVKtxCMSFOkhZG0HmTfHmZACNQPEYHP4aj2tw9WEVCGmwMTA/fFoFEgKVEDy2/bAk1VZgVUzsenrfANbPJTHeEzJjSPzHpGBGtlFTrANAR5laFJXlfiItPL088UcdgqqMJkkk/06dj88Ynj/aU1iadI1ECsB4YEEMBPU9d74rzb5imD3pYsSsS1ypkx7adupxUnSE5Fdz2jlb21XMbVq+mmWeREj+ewwgzvHWqU/gK+L4lPLnvty+ePG4h3eWUP8WpQVYyefzMDBOY4WgRRzuWBO0m4gekYrSkaR2FyauwlvYjg4qjvFcBA0aJJ9T/jD/imXFANUedAiWjYf+cZjg9Q5WpqpxJXSymNt+Wxw+4jxZszRCNTCqbnxbxyiNsTN6/r2N0/aEzYWU+Zi81xakXcLUlSbW2x1VzVKrRKSpMyG2I+mO83wKjp1IulhvveccZTgyyGDMpiNI5+uLm0EXcQCvIlGQpFR4GmDPUeU+XliviGVqVtLQpYMZYc16aeo2w/4dwnumZtRiqBIIsCD+2K3pfiMplZutRet7MP1wOsh6BmA7yrLf8AqZXpItNsnqKCJLsCY2nw7xjzDPuagtIOJhZ6bpibOL7mVDqjB61ZdJrMCAqkmdgR0wy7L8ZDxFUVhyFg6+W9/Q4w/E+PHLVWAlkqUyNJ2BIswnGWpZzUYiDyPTFCdJY1RiD2gz6xm6lQO7aTpLGAw88D8NqIa4YghIIIN4PL2wlo8TqoQqVXK2HivPzwRx7iLroVbGZkW9MS+nvQ7xY3veafjfFUy9PUqNV692LDzJxb2f7QUaio2mpDfn0ys9JH64zOU4swhnCqdjBMH288UZd1Ss1Rcz3dItPdEHTqO9h1xg6VSKI3naR25jji/EqyGoVdxTJ8Ae3h2Jn+n1wH4xS7xStSfhUG3rq5C2wnHCDv2Y0i0TGpbx6auWNFw3hpNNddQqgl3GkAsBYal2iAfczj1f6e5RSiAX+W/wDBCTmIslxt2USN+UkD0HTyODK4V1O+llJvuCpBv/OeBM5lkpmxGhjqW/UxHswjDDhFLWjHYTv7Cf0xNmNsQ3IuVZsiaCZMhUaAFDFfMQVP6g4di1JtM6mEWExNvaCZwqzWbLuAtNzyLiFAHW+/thwmc8DQRqgT7c8QZMT16q9qkONeWE+f5Hhr1K1VGFgG1g7eFZH/AMgMb7splNeQoowhRqIB6FmK2PKMDZGpSepmiYA1L6waaz9ScW0MwAqnvTECSOQHl5YZ1nWM+IYq7g/aUNl8xPxvOVqbBIdhcAqAAvrhhwGqmYpioni3BnkV8Jn3+4xme0/ahqS/7feBiZJ2j1ww/wDTXhZpxUFcgVpLUXpkQ19JVgdiB8RFwOWLunwqy/T/ADJ8QJBM0VXLE1EWIgFvppH1J+WFnFX0kU9Uamv0kwB741Iyp16yQZEDygk7z1P0wjz/AAuSTq1VZBIsBB5xyiIF+uOzn0wHPY39N4TAgbQbN8NpVu6qI7Uqw+GovOD8LD8yk8sGV3HeqtrG8CxJEN9/piuirqADTkKSdYIgQLAiZxmE4gz1fPV9ThfR5CwJdr3271fMo6c6rJmz4aFHgqKdUkjUbGLb85HLB9R6RhSAokWNiDywgzFc6xbUGJt+sdMQZESCgWmoaSthMyeePAyYtbnTFLkoUBcJ7TM1HRFVwjSGjziDPLnjM0HdKyERVUMYP9Mgc8aPjmeSpR0lyQviinB1WlZOw9sIuDZpUWougn8Rok3ItBiLCMX4b9MnvF5BVsPiPmydI1EqlQGBAfz6H54WdtpGZoVF1FQ19PisB4gFg3It747y2eRGRnBBZgkbjUZI+WKc9VIohaNSKinc73Mn6SMZiQqwYn/W/MbjybAnvKqfD0OYUoNVmYOx+GovhUaR01E+RwVW4XOkj/cA+K3287/PCnIcIqKGqLVJXXqAB63b/uOKuJ8Vr1T3ZQ0xpIXSbmRHS0frilaY0DENTHSOIuzmTqnMgGFLbnlbYYPzlapQpVJIcQNJmBM3HnAvhzXyDrQUKZqAC5Amw5YV9rsvUqUkSiAwkyQQQBFx6z9jihQL34ghRdniWHhlXMUFOsB2ANpi3LGYWnmaVYgvIBiG++NX2ZrtlE01UZlG5/tO8YnaPu6uiohBB5jeJ29sLDEWIvYDaX8MzR8Sm9vCPPyxRxA6wokgnkPLfHmY4SjiNZVhsQYNr8sAU+0aafFGlG0MefSY6XwCpr3EGj2jJc2yiA22JhJnWr6zoAZN1PUETiYZ6Z8zdPzBs7w1KwCuJj4TzHl6HE4LwClTLbPP9Q+H+Hnhx3Sh4kTsI64u7vSJxj5WX2g7TdTgae0AzeTh+8kR59fLGc4tnqhqSwBU9OUY3GToksWqAXHhmLH0NsJuO0EavTZFAJpEN6g/InfC8OT3URH4T7dzE7VqWkTV/W/thvlKVauoC6WQ/mZYFtoPXC/ivCqY7kEaVcjUwHnf3jDzNZ6ofDl6c0kECDFusdcOItbWHkYjiaPh3d0qYSx9Rz/84zvafjlUVCiMEVgskC/UQel+XniVMyYUQxPkJwq4hlQyllYQtgOguSPY4DombGTffvB6fLvTcGOafESKDNVHeFAVIa+pW3HsROJwntIrBMv3R0hVEpuDsbc+tsCVaoWlosSx8R++DezOSUO5gBhDD/lIn7g4IquR2v4/1MJ1sQvEbkimpQDUJvPM+U8wLes4CzNQiApswsfuD5jp6Y54nUrLQdqKh6m4BEze9pE2n9jgHhdXM1lc5lGpkkhDo0xEmQsC+487YHGS+Nje3AEqZQFKqJama0vUnYsskz/THL0xc+SFSk60zpMi9ztyKzFxjvhuUpGpUDVNUKlzAv4gbH0wU2Sp0XsXUG4cQQfl+2AOA2Gvx+0jKnn8v2gWV4atOmS+ptgoPwtPl5dMXMzgEUz44LT1IKH7SPbBWeqadIWH/NqIMCei9bc8VZeuFbvKoGlRJ0gAxcwBsfMmPXlirp2KZ1Njnj+fEsTFpTaNaWaqDLl1XW+ksqFiJ8XUXi+EHBuKOaj1HqLO5CwQJNhG8AGx54Sds+LV1zNDNUi1OmtMBAOU3IaLHUN/Q9MM2zYrqa1OnTDVBDMqwxIsQYgEjla/XFX9TwDLj9YGu0XkQ1qE0+S40rr40ImwIkgibTG0jGcTIBajNT1QWbxGAEEwACdzY3wx4OQqtrMgCdM/0g79IHLrgvJ0afdoW8R0ifU9B6487B09pd8wMYJXcwQVyj6SGlbagd9VzHXCrtNn/wD3WXRZKFGFTyDEDfra3rizhecq1WfvV7ttRCA2MSeW/LpzOOONpFRFYglVEmbzuSRuN+fnhmHpRhzsx4H03jMOL30eIZUyRpDuaRbuxe5BGkgxBtttfA/CqVOnT1VQ7EGFYSSNJIUwL354bcNHeopZiouDEbH16frgTNtUp6qNKquthYx0IkjnHl54mzkFzjB7zip1EE7T3MCqCgBTU5D+IEEJzgcjyE9cVZiiULiJv/BjrP5pVcVa0qy3F9xziPOPnivP8T1FtK3Jm/pYfzrhYvTJ8pWhUto8Qo02SKTa5Cz1N4+t8Pqai5K3POMZinmQWfvB8IJAjkLH5/bBmT7W5Y0pZtLEGEJ6YoUHkQKIjXNFg6gEaTIKkeW84D4dwpKFGCTAkz/NsEPpCl+RGrUDPmZx844h2tq1JKFgpNl5R54YqkzBZUgT6TQpqyRqtv8A9PIY+f5inT/1JNJzGrTHKP8AzjjI8d7s3LFWWIHX3wfkskjujUviLCF59MdxBF94wbiJpDSE11Jseg88c5ns7SzSNU0BajWJHXrg/iPC/wAQVA3w2MQQT7fLCztRWanQDrqDFtKweZ6xglTSaHM3SQahGVpNSRaf9Aj5YmMRmM/WViNZscTGnEx8feEcJPeD53M10qU6zMp7ogACbeo8+uNZw7tpQaoqVU7ueZMgT1PLGa4RSauO7Ua9jAu2meY8sOqXZNS2lx41aVcRDA7Kykz/ADfDXCHZxx4lOXRw02NMU6klWkdcZjtPlNKmKkHVaN+sjDbJslEBQyKhPhExYm0TymRjpsuHv4XvvPX7WxDujXUiBprmA/4jVq0+716tJJE8+t8E9n+KqlM6mYEHYc8Nc72XAdnWUNtMbTebfLGZrq1OoE7olo1HRefMAYtRkcELLlyK4qafi+ZfuS9IuDE+GJiL2OMbwziTBtJJhjB85tM41HZKoarmkZUTb+0EXEHHeY7H1svWNWmlKuk/7bCDHlqtPnPtjunUqGVh+UDENNowjPhaBwoMRAP0xocpR01aTR8QZD/+Q+xwq7O5kCVddLAkBSNrkwesAjGgfOwo2lRqFgObCxixj1wkFEc3+c7HhJY1Bs/KSiyIsWG58geQwryiujatTTFrn3seuDeK51Aut2i4BMczYSBtO07YV8K4vRrV+6k6h1Ugek4Upa/YNpYWCCvE74ydDs6yB3aExyMkW+lsDcHzzsQvxqbmbW6+RGHPGsizsQLK1ONUec44yeUShT0gfux6k/yMdkZQ1nnxIiuptXAhFQgqNIsvI7x1xxUUHe4j2wlyGeqS7VBpMyBPL19Pni1KYqZc6bMSzAdRqJH0wsg6tXEIZ9uOIS9VK00dHeJMsZ8INreuLcvQWiFREApqI0i8gkk36gmZ9sG8HyqUqKs5A1CfngbiXENwgIHNud+Q6YrO2PST+kw5G1ajBuNVSmlKYnvQfF5G0DzPM4bcP4W/dhSTMSY64Rrx6gqq9ZtK031dZsRYDnqi2HOc48e6pVKYilUuZ30xInpPTABiEsxgdVGod4TUqJQlVu8E6gJj/PljMZmia9c1J0ru9pvaADO5j6YaVc8HdFpL8Rgep2v0wFxPNrp00yCSe7p9CTu0dN29AOmJxlPj4H/YCPqa72mg4VlqdWmwpxqSyOTzBEqV2IvE9RjO8VzCo2tgddMlDAt4idvYfbCtaLpWXQxWnouZgAKTJPynB2ezJy1Nq9QAgAFCbgt+Xe0mbeU9Mexl6NWxJlTk1f6/9mZEJ3WG5rILmEK/CCBc+oJGFT1gKjwCdTgDy2E+ggnB2W7QDNIHjQQghjbWTIt1iN8WFVbVUgabBPM48zNibHlOM7gRJQjbxF+aT8OtLSRSqN6AqVUfU4xiq7UAqkHS1/fzxuO0iD/S1mRTLwhP9oMk2xl+E5BI01CSGifKMNxPSk/MYXGmzDeCJmNDtUZygTSEk87SPbBHZqlR7xw40spkBhaManJZcIg0gFOd8ZPieQq1nas9MoswORI6nHE6riLvmOuLcGSqupIBuRpO+OOCMcojM4HfVPBTXmFHxNbaTb2OLeE1u6VQwXu1EsZv5D3wkrZoPXNVmGlrc/CBsPTGYmIh4Wq/tHHD9aVgxc93UIUrv6YY9uso65ckKI1AyttNx1xSKS6R49IJ5c5iD64A7S8Uqqv+nrMSDJDjmOh9MFjFm43CvqOJgqjAkklp54mDO5PXHuLrnoHpxFOVVkYEFlsTNxbHNarUcyzMx6kk423aHhmqlKJLiwjeOeM/kOAVqyBxCgAks5gQPLecAuVSNRk+PKrDUdogqE2kyBYT0wTSzTpTUqSPE1gfIYI4xwSrlinegDWJUgzPXzBGBxRLIigXLkD6YaSCBDNGj2jDh/aeumxBHQ7Y1XBeLU6zrV+CooII2mfsMZPO5E5N6RJ1Oy6mWLAbaT1kY0fDcuRGnUqRqggXnlO9sRdSqabA/WSZwmnUPrGqsVztOudPd1PA/UE2Vj88bRvGPpj5t/rm71aITX3jBfTUQAfS++Nvwviys7I0LBhW5MBYauhtuMdjxsyUe07Hjdk44ijOZOKzgcwGBH/afsPnhnwrKmq6gmPwwWPlA+szgniYXvFPilQysI5GOfqMVUMyqh2pghtESYsBJkAbkzHlgfTQsFc7bRmJiD8kVBOL8NioqrLox0P5C2q/RQfi6jEr8KSnltICd5ou6X8Q5zzvhQuZrE+NiVNwo26DDAzUpqBYwV1cxBM/I2xuXQthBt2jep2UajvPeF59yhSpBqgT4TJ0zHpN5i/thRxLh2ZqVQSzWjSRb1BGC3oaCAvLfqes4NEgFucQPXr7b4lRgX2H6yLWDFFfL1V1SQdiSecYApuQ1FtZUhTC8m8saTuBVpkBfGo8QDRqX+oSCJE3EefonqcNErBFjbVaCByOxMwIt6YeQtbHmGiGrENzi98gYOQ0QpFwB00m0Yb5bJOaZbTKrAZgLTYYS8OyJoroJ1GZvyP6X9cOMlxwUS4I1EpEciJUsI/68H0+L130KYKDUSJg+2WVJZVRSQTeBYGP4caLMU6zZaiVsqqCQdmGmwgX2vg3jFFay/hKFLEe+23qv1BwagCrKwFUBb7aRZQfYYzOpxt6b8jxHVqpT2iPgVZlqaGKqWVo6qCpv5xi5OK5Sg6xT1gSJqm5OxZWjQLflYDc3M4sOUArhh8LWibrcFuW0RfzjF6BRSNQgTUJZQeSn4d/7Y9zg8BXGAxAMEJ6fMatQy+aosMuVBZY0FYDLzQDaT5Eg/XC7gmbqJFJqS9wqgDvAfDHIf2iwg88C5PNpCuEFKrElRuD68x54tTiC1qrywLAy4HIk/ST+vTBZet39l3x8D/EatN3ntDIPqqM3i11FIJiAsWjkPbrgviXDswkCmusBZCixLEjr0GLaLMzAKJIsoHL0H674G4vW0OhrakCOpIIOozNr9TpPtgMZXqcuwNmpzIN6inj+d1ipRWZRbxzO7Aef7YxfDuJq0U4MsYHvYY1Hauh3dQ5miSyu2s7W1XBtyMx6nzxVQ4KvjzSKsLTLqoF9bWUf9xnDGwejaP+kUMYo3A+C9oyMwadSoFoLZZ/tsL9TvjcVuJpU/DmSwDKBexx8wynAqmYdmWAgN2OwGHnCqi0HRcuj1ariBqJEr/VH5R08gTjMiADbxMyYQfwx92goGlQLC4F7DFPZlKD058XeHcRa/L0wo7U8ZqmkKCSWB8bqDH/ACp1A/q58sA9nONvQhX1CWkk7RhYxnRM9EhPmMe1q1cvUCoSKZFh0O9sVniprU1Wouprmf2xbx/iJzKo6jwKdxeZthctVFRlvPUbjDcYBUeZf0yDQCZUlG1yAehxMUvmr2E+Z3x7h2gynUs3f+pTcuPT9Lxi7h6KoKrMSIna/KR5/fGI46WNQBjCggghZ9bfmH3xq+DVAgOkEAG9mUCxNg/L0nHnZFpQRPn2WlB8w3j1CnXUK5WAbbAmDyJ3nywjyfZVFcG/hYm/Kdj7Rh1RySset5liT9T/AOMXJUUAlY0qIE9RbptbfChlatKzBkaqBmO7ScKq1q9qYC7A7ECeftth/QoMukD4UGn5c8Jc92gqLmNEApYGZFz54ernQAZEQOtj6Ye2ooL4lDFtCgjaBZjOaa9NitldZiAAs/ETzjpjytXAfa4MYC4jQUt3iACbNMC2F6tV1hS2sC+uLkcvI2w/ExC0JT0zaRNwnG1FId6rNBK6l3CiDsffBVHu6kGk6+mx+RvjNNRaIAtynzxVRyb6fCCSpgwemEsxc8SV3DsTU0QyxWrUXl3akeUlwftinhVIhqoPJvlIB/XC7IVaiVfGxB0etgbffDqjVnxQBJk+oG+F5GC9prHz4ltfKwATAG8/TARrCbjw8v3wLn86TUVWNheOhlr464jWVFkm3LzPQYIaSNorbtLK7d2RUFwN+hBsfvi+vlxqtcHaf57fPGbr8SMFCJQ8hb5Ye8C4iKo0tCkGfSed+v39cY6BhHJ+HbmdMgW7SVAtG4/t9D9DGAaWbDAsASabM5H9pBt8go9saPPUAQQSFWLMdgf7jy5Gdt8c0eFpl6JAM83YbseSiOW3y9cV9Mpxe8nj7/H+41BZuV5wLl6HfEAoAGSfzTdII2NzBvbHtAUatCVLAsvwusGDYgEWk7Te3IYwnEspXOZSHApq2tEZyFW8kKCbW6R7Y+g5AqbzANwPv8tsP6nqkJVwAT5h5faIkem2oqpiF7uf+Yf/AM4BzdPMUmJrOhpudKRbSIst9thfywzdNVMuDBqOzD0khPeAMCZHg7QROs7nW3S5NzAxADsQZhIK7xLWVtVOoTAJ078hb5EgnDjs3kgorVGMd5V5XJhREfM4Op8NZgqgBreFdIMfTBHEsk2Wp6nUAFtMJBKyBcgbaoOMC+0moOAAn4kauiyo1rPxEKNv+6QML8/xx31ZeqgbQqkG5DUzswm9iPUXHLFqAg6RHnJv8t8LK+fCZ4d7dadJ5Vd4PjseZ8P8k49D+m5afdRUpdUr2zsZk5cCm6LVSCyBiBAkWuCGUg/DGK6+eem5y7qKWoyUSHEfefK3phz2f4xRrgaDBQ/CwExex3EEwfIz1x12WqivnHepQVDS1HvA1yBYahyMYrz9UNY2BE4CgfiYw1SWaims0lMaRILk7AzeT9BOGeXXLkmmK+hnMOR+bogYbKOg3wyqcErZt6n+lVSrFmd9QBM2K+W0YzT8OFJ4emytTMEMRuN748w+7eavTl9yamqzfAVKp3gmBCuX06vkMHZXgaqv+yrDzYthJwDtEyHS5FSg3xIfyT0wVx3g9ampzORrO1JvEVmSv7jHDHfJinwsDR/SOsjwakoI7pVWZgSIPPFGZ7JZWqIB0HycE/XCng/bSqlq5VhBJJENI5W3nDOh2jymcGmVV/6Koj5HDVXTF+/HFlT/ANMTJ01rcpX/ADiYdHhI5agPJzGJgtY8wvUHmJMz2fFUfGQ4MmVBB8j5QOWCcvl9Ph6W2I29zjrL8QUEBFmdz/n9se0CdU2vff8Ak48r3FanmMTVS7MDwECL/FM7fzzj1wOAVULJPmefrAjHVXMwVjruMCvVLE3BHIx9ztgCPbMraZ3PZFjXumpW53gYP71gsETyHptGHVJkVQGeCTMWJ/nriLmKUkzIG9wPrNpw8NYAlJzMyhT2inJ5dAwNVXKf27/XDqjm8ihFPxISLAqZj1vOPFyaN4qc6ejCSJ9Dcec4oq5NGYB6a+EyGiw9jcesnDFcKdMYq7c3L8jWy601LvBFj7GOfpgjh+dpiozICUIFzbxDc+kRPpjxOHpqYIwlbmxB8VwZjbyBj1xXmMmzKVB3EGDNjuLHGZMrI1V9v+wSADdQJeIjM1lZV0gB1Hn8J5emGNWlFr4WUMmuXFFQCIc7/wB0jf3xdxjPkKdPxGB6CYJ9cBkpjAcXUT5wzWJHK3ysfrOF2ars+YKsZCL4R0sP3w3p0QL8hhJSecwxMRUB0n0/wMEi7kwU7mFZfJvUkojPpudIJi8CY88G16VSnpqaHQ+akX6XH0xr+y4pU6DrpJNRYqNO+5A8gMJeJ5Q09AVZpMzEzv0W/M2j3OH5+kZEDGN9OksHeeU+JCrRKVT3YMCRfVcW8unS/tizjPHJVigmBIHIdT1Jj7HCjNqZQdWH0k/pgimtxb/OI9ew8ThmIquTBaVI1YZvUE2BPXDilndFODBvyANyQIE+eIctvhRncyWZEogOVYliNhYgSdrfcDBkEzkdiw+JpcmzCwkKgIAIWIHQREdMd0+KagyWGoRIAuOlhIwppZ10bxEMsRpj67i+PKhCG1xEjANlKgETcmYnmOanFlVRQpEh2HjcWYLsIPL7xfAtagumroB0tTWRM+MONPyE4zvD6bNmqj6pUj7xAPSNJ+WNQRCKB4lBBJHMjl6ftj2AUHSkkbniOLUu3EBqZbuSq82j5zfAHEaK1Z7tl7wAh1aASYiQT6xGGHFM2HdTsEUifM/z6YzbVE1gnxWuJiSed+WPMwXVjaUdLiuzcK4dlmo061RlCgQNQIuDjV9jclGXq1wvjqf/ADImDfYXwKlFBREoXBAHcpcDz6mPYYM7S5iotGhSpNToixqa2AIEWUAYchO5MxshJKnzFWQT/h4ZnzKJVO2kz6yvPAT9zm6z1VdmJuVNtR8v2xYOEZd2YtWos25MsfnbbHlfheu+Xr5YsBEBonDNNi7jddN7miKlxDLK96byDfbce2NZwfjQpSU1OjC9MkfQHAx7OPWSalKG5MGBDHzI2PnhDm+FHUVVgiKb944DTz25Y4KTxNdQRWqNeKcPpq/eSAtQeANbSxHX9MIa/Aq7GQqMI1FlPTD+hmSaXd1BqRjpUkzfqpi+COz3ZfN062tdIoizBufoN5wVssSNfBPH3mV/1lZbCpUgf3RiY+m1ODMSTKe6X++JjPXHiL3/ALZiMuDrS0GOjSBtyMDlhsK97m0GJHTz33wv4JQqCmC6EP8AlAVhvtAPvgmmSHgyOW4v1tuJ8/piA3Z+J5j8n4hAqAmYnSJt1/kYrr5gCQNiOY+v6Y579QLwJPOOVhijOVwRzsb2jAkEiYQamZzfENVTVpckWEfTC85eoHDBWILRB69D1xtmnuGzJCqnLU6qWA2gC84QpxlqhhdKzYWnfnJ2jrixCa2EvRHA4+sAyOdzSVxoLSTHlHp0jH0zL8SVKS1KiqHJMxcAACSJ+2M5lOHEf7js7dNh9ME5ygWpeAToJBUHqMcGUtuOJiOpepfR7SrrEhzAh7DSSNiCYI3tYz9cL+L8WrqzkJTKk+CZ1RFjMgR5YBy9IzoKmCb8tJ6/ze+Oc8IIkzChb+QjA5TZuhOynSYz4RUr1k1a2XTuABf/ABvgnM0Asgj1578/TFvZ/M06WX1PYEgfNiMGcRzSZlqjoZCsF22XSBH3xjYT6RyDgQDZ3MQZyoailUVm66QT7GMLMhwKoaiGt/7emWHiqnSTfZVPiYnawx0mSBrmmdg2kkbjmPeMStwEoWam2typVdVgk2JmZJiw6TOG4RjAGs1NxheDNp2b47lq7vRphlEkK7wA7fO03genPHFdSK+YoODp8NSmf6W0hSvvY4wFLNOlMUKtHSF2YSCLzPQ3vIwbwXiWYauA9U1UVT8bkkDkQDeZIPpi1si5cbBjxKNSkG46qJ40HQMfpH64JpUC0xFhJkgeX3OOaKzUY8lUD5mf0GLcvXUVChN3ptA8gVnHklBU8+rIEzJermarK1RhSBJI28M2Fv1w5yFEIvhGkG4Hly+l/UnFOQyZBKN8RY6vQcx5H/8AbDl6EC2+ByAvY7Q2JG0X1KWrHoIqCButp8uZ9sVcUzXdjSD42HyHX9sDUZSkSN2sPsPqcYFAEFR2MM4awCsQLM5I6wLD6CffBdPPR4LyQfv/AOfnirugiBYNgAPlizK5cMFveNucEmMazPZowtZs1PKFBWbxsQp3t5EH5k47zHZdXC1UIYgwoJG3Sxge+CKeRbocVZyitP8A3WChpETdvQbz58sbhGS6YfSVdPnYeyuZTwnhFY1R3lOognUSJAaLwRsRgrPrSqB6lR69JtUWkaRysbHFi8BKKtZK9ZkCn8N5B1Wg2jw4U1MyxXU0lisujXuP6eUYtoKaloxh2ngyKhC5zKlNRUPpN2F4IAkGMUZinRSn3hvG2kGTq5+WDMnmKZoudARWbURMgEWDAbi1iPPCmA34dIiRIInxfLAsAdxGDpwYVwrN0Cx0ValNt4OpYP2w5TN0axQVKlF4Gl3azesjn5YznEnqKQe6IIAFxZupMczgB8mreHS6MdhuJ8jg1aLPSnsZ9LqcTSkESgqwqwNmYxyXlfqflhZxDtLUV4dWoa4Em5vYE8rYwiUaqo2htWnlznnb9sHcE7Q1FUJXZXU/le8es411LCIdWAozYUMsWUE1qk8/EevlbEwEczl38RW56Ex98TE9DzIi7f3fYycKzIapTLFQJB1NJFvK5nlGCu2bj/VqQqiUDMQImeZHW3yjGbzLQviYXMAm0zsMW9nuIHMK9OowdqSsNY5hiCo9iGHyx2IXjZRBxr7WEG4vlRSg1qjqWGpF02PQjr7YEzr6aLG21vOYv19sabK5lK1IZPNElHGujV502UEkTvEjbocZrjGVanopO8MGgk3+HcHr+uGtjFCpUfcEWqmdWo72Kh4iNrDyGHXAcswJYMCGHiUi69d98LCpplgYguVU8iJ36xH3w14rxlEVUpmWkNqQ2kcpM4JhewlWbcAeYxzfGqVNLEMTa3IdfLDLsqwZahUyCVM9dx+2MTTy9Z3Vwhb8w8Jj57HGk4TnM0lKu70ixTuoFpILkNGnoL4Rkx7bSN8IFaY84rlJYAfnpso/5l8a/rgHiGXR0WpHxRN+uGOfzwakrIZ0OD6T4T9GOF1VSU7v8wqWA8/EPv8ATCiK4kzcQTPgDJsqz4XQ36GoJ+5ww7HZFkQhwQ1VBUIPK7ad/LT88X0+E6lKkg7al8pG8fL3wzWi7OW1BfBpIFyJIP8AB54eMhGH0z3swgTpoz5/xHOsmfLJHxDV/cABqB9BjT1XvbY/bE4j2Xy6I9Us2qD4i27Ha0bzy6TgHJEmks7gaT6cvpb2xPlGpQPEHMbAkzWlxpYSPt6Y74dktdJHpldSiDa4gwQw3Itvjzur4UU869HSyGPxGEf9R+VsDhBAqDj3FfzvNJTylVQ0AeJpn2AH0wk4rRq0WTMfEUflOxEFT7YaJ2lqHkPkv1tgHP8AFmcfiFQoNgAAATabb++GioQ/FtGa51akvTKlwPEpYAgDlHUYWZvO5trAKg9b/P8AaMIs7SDHYauR2v5xvgrs/mHNZadQmNJgTOs8lk/DN732jnjlQVt94ezbiH5fIs9VKZMaoAO/8uDhjQhmpjlJf2Xb6kfLHozYWqj6FBQgws3A9Sf5zwwTh6se8otuPh3gb2/fAAht1g13lWYeT6YBqXJ8zHsLYeigpVKLMEJaSR4iG+FSRaNzaf8AAGayfduVJ8SkgiGgm8wYiDMz54J8TAX5hjCQAR3nK0KieIOqKWmSbmSdgLmOmD3VKbCvmSrsBZVXz3PS9vfCxixYawL2B5e0WgYnCM0TmHJJam+oX3UzY3tEbDBr7VoS5R7fyj/KdoxVpZioKZBpKJDyBEmduVsYzNJSmpp1gG6jxEL1A5H0OHuW49Tp1quXDhl0soZh8Rjadje2M5RpmHYCoC14IlfO24w6qFSvCgHEPyWXU01Vvy7M1t+uLKGdorm3RqZ2gVEUiRa4wtyjsVhVJDXjeL4P4gDUg0mjQhOptwOY2542+0YVrcSNTWozolceavIMDa+2BTw+rEQoHLcj5zGBuEZpkP4ikMDdiYt5j3w64Xw5p8FWiCWmNYvP9kwMaaG0WcgAsmKeGoFLNVgwRte5tsMAZrhauHqAkG5NhBAtbz8saftBTKDV3JQqVLGRD+w2GEeQaahqsIVidQ3Ajyxqt3E408z3fVVsGsNpxMbXO52gXP8A7ZTtdaTRsNoOPMM1CI9E+IPxKnrCeGFKF5jYqRt7W98DZTItSzDPpApsh2HOQbg7m04bDNrrCCdJB0nyYiQZ2jaPTE4jmyBoiWYMJHmDHpiRSVIAnmKzClEX57PvVfSxVYVotEmNJEAc+m31xoeN9mRXyxzFIM9RfhExK6Fm3WZOM/lFLMuuBG3OD8P2w4yXaZcuGptVK3DbE2NusWiTaYxSDXMp1GxUx2ayL13pd0u40gHa5MsfnHsMMuI9ljlFpVNYd9dxFgYkR12O+NJRyfcVe9sUKMVdSCCYkRHlfE4061XXWKoUEEOhXwkgAkqRJHitB3wovuIXrMSD2lfB+LJWOiooSrEjo46r+2NJTyiinU8wPocfOeK5fuFVx46VTaohJM81IiVIjYdMPOyXaFnp1lqhvw6RbWRuAb25wOeEZcdgtEtiJthCeLUUZDHxAH4TE2tNjInlhHS4vVq6oUUxtqG5HruMGJxqg2rQ7MQCfhIx1w3ulplzZVN1O+o3C7X6+mAYuBRESQ4WjOMjTamQQSGN97gHb3O/pHXBOY7RNSIGrWZGpSBcevI4BbOl5Kzfdjuf2wqzoCLqbcmB647GpU3ASwYbxXij1WLGw2Vd9I/fngDIVXV9c6psZ5jpg9aOoDFVcrTUsdhjLJgkkmNKdUbjY4R1MuahAXYO5J6XMffCThvFqi1CTdWaSvvy9sfQcjpddSbHccweYMYacZTiNKHHFAyOkDAvFqP4RMcwPS+/pb5+uNJXpgiMC5nLAUn12BQxNpPICd7gbdMAurVFKTcy9ByReD588FU6UkEctuoIx3l0RBqchV6nBC1aZ/2xPmdsFXebvzCnPeQ/M2b16j1wQcsaY1rO2wPMwP1wspVjTbUIPUHY+uGNDNU6plWdT0K/O4sYH6Y7GgLXX0hqATcCznEKlGvRC3MS3qSADboAYHmMOcjxg5jVUcgXgA7mBP2xRwzLJrNRoLbaSZ0gi3oYw1yfD0SkxQa6bNqAHXYj1HTHrv6ZwtiXcqP82ZQaqhzGlGnS7suwgRy3+R54wWUyiValSojOjTsb6lJsGnZ16Y0+crkpADBvy3gDz/xhMKVVAdTLpdhMDmbXM480ZARQlvSFSOd4mr5Q0aviIqQZgRf9J8sOWzJrlSSVRjAdgV7tvzSOdsDVF/EIZfCSQthHh8/MdcWmu6eFAIJ0sr3BtY9R5MMbctqEcWyVNCr0nZqZlHaZ8Q5iNgfbbFnZ5AKNSSXIAJnbSsnC+jmxSHgpuEcRUUxa+4PMeeHFeqmXy50OSamxA1QCJg+UW98be8W96aEyfDNLO3e1HTX8Lm6hpnxA3Ax1xNdJ05qnMfC9PmvUHYjDfi2XpulKpSdCGQAoYkRaT0M2wHTzmmmtGsgKbb3CnZl6YMi9x/PykrJOMpWdEL0HNWn6z7Mh2tg3I5mlmI/+1Vgwp2JvdSeflhauRNMNXo1RpWPFsbmIYDpg+lxSjmFWlmAAEJ/Ep2jeD53k8sCVB3H8/MTF1DecFHFnqww3BMEYmGy1mWy5lHA2Y0SxI5eJTBxML1v8fz9I71W8GZihnQqhj8UnfzuPS5PywyIVmQiBeWPXaZ9sL6mUBcSQJtAG9/LyJvGCcuLkbiIj98MKggGeb7SA3cSzOZZldh+eNvMHf0xbQ4Pla7FalUpVIGmTYgztIjcRE9MVBZZfFuCkk8vc/wA9sFjMBKcksGkBSn1kmwFiJ9Mb2oQQx4EtyOVrUkZQddOkxXSBZjFm/tGlvPFOfYqGqs34eg6V6sbSJ+U/5wDT4q6EATpJ0mDF9UdL9PfFOfoVKwCqNXjJboIsAJPvjNG9mPGMloLwrO92HpVSWy9UeOLmmxsKgO0jmOYGHHZfhTipmaJcGaDIGFwdQBDfIgx64zR1UgwV0mJMQT6cxONj2MqfhvvrgksdyCIA9jB+eF5tkJjs50LtOMt2TSkCFZmc2JNhvcx9d+WBSTVbQBCUiVNo1c9fqwj5YfZ7iASmdbRIj9/554TZDiVIdZYyLi4sOeMYFgTICWZSxkGUiwEDpjzO8KFRADYiSD0OJW4wswEafMjlhfxjjDrpVQFfT4ucTcDpMffCkxtdxS42u4TUzApDRckW6A4RcXqGruY6DlgdqrmGkk7Hzk/e+HdHhoHxeJvoMN06N4ZGg3M3w2hFVQeuNNTUiCCR6f4xY3CASGEKQZnAWczvdflLQY6Y0nXxNJ18Q48QrC3et8/13wvrZt2Mm5/qYknCivxBqhuYg2AxpMlSFVAw32YdD1jod8cylRvOZSo3mb4ojM41EkxIB29uQw57NqQpU8j9x/jFHG6ZDoNPLf3tgnhJ0tfmME26QmNpD82gAJxTQYrTZIu15HLqPf8ATFuccFoGy/U/4H3wXladhqgfsOfl9sLXaLAIED4SdDeEXYww5Re48wcO+D5tCuldQix3EkWOKHyUXGBSTTM/lJ2ndiftzwDagduYeOm2mgpupYoI1KY07H2nfFefz9MDRUokkmNJt6XjHOWzFGuqgNqbY6VPyk88CVe8pKVvXpkx+IslPIgX9GBjDUU3Zl2PCg3qLuLVKtNitPUCCDoqXmSZjbUNrjpgbhOmqxWvVNEgyH/KW3IJ/KIwTxvK1ENMtDK10LSIHSTuOcYApZYuSkqDIsTE8vScOAFSyzc94u1QadVQto8MgiImREbj1xZk+KFFIYwAQU9uVxbAOaLUKjUcwpCkehA3HX54LSgEIYAPTIMEmQfIjfGgCt4NnVsYdSqupetSQEVYLKQJEdI3GBMwoqnvKgKq/hCgXt05Ya5BlCHumChhAOgsRababjF6U1qUYEK8mW394ImMCDvGECpm8rUNF9dJpVbFGvqHPlGCc5l6JcOpUUqgIDc1beGB9d/2xYaK63UG6kyOY5gjqOWKFzaViRVTXpG+mIG99P3wRG9iJHM4/wCFdHqEciCoxMcnL0Py95HlOJjoe0tanqMnlBBH1+31xY1I0ySNrNfoCbfT6YmJgMZ7TxMbG6hAyoVVGoSbGQYm/wB/0xTn8oXAp2WenJhe3uR5YmJjsZnYmNyhSQwAHxaWIN7mCfqMB8Uc97qJIWIKjmASPSYi+PMTDO09DELbec53Js1MQRpWDPMiefpgvh3E3pvoAEFCvqzJ4Z8hI288TEwFBlIMblUEbzjiEoEBJOmiSZ5s5n7QPbHdTKrUZDsBAj/mAP0xMTGL+G4jIdKgiN1ywU+ECNIE/U/QThHxJR3gG5eT6QY/Q/LExMAo3kg3JnfCNDP4BIQSWYXJ2ED8oBv1th2qcziYmFv+KviJy8wbPZkU11NtsAOfl5YzaO1RXLbl59iDb6YmJhygBY1BSXF9DKfiqG+Gf/H1xo8nW7qpO42I8sTEwTbw8hvmcZ+vr1k9OXLoMU5WgQAzG+4HL/OPMTA3tMHE1eWpJVQPAnn64rNPTbcHExMJcd4ljvLhnaa/h0ydVNNWhh8SxPxcjGOhllzNHWlgbifynce4OJiYaij9pVpFBu+0t7JZSKQenfUTqmOtwOmDznKdNoexIJmJnrtiYmFNZyDfuYzENWTc95U+eFdVOhHpwPDUW6ttFjBjCCrmadQaKQhwAoKjmCbHVyxMTDxzPQ4g/F80gaatMPKhb7qwAmI9cU8JySNTYoWIn4OhPMcvniYmGVS3F376jPJ8KVP9pngHSwJAI9IHnhWyaGAFV53M9bxt6YmJgU3aMfZZxkaqBhUqax4jFRTz56hcmxG2H1LilKkpFNJqM064ADQQACOnUYmJjW5grxcR1eItqOmlTiTuCT85GPcTEw30xFazP//Z">
            <a:hlinkClick r:id="rId2"/>
          </p:cNvPr>
          <p:cNvSpPr>
            <a:spLocks noChangeAspect="1" noChangeArrowheads="1"/>
          </p:cNvSpPr>
          <p:nvPr/>
        </p:nvSpPr>
        <p:spPr bwMode="auto">
          <a:xfrm>
            <a:off x="104322" y="-1370707"/>
            <a:ext cx="4354286" cy="2857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6" descr="data:image/jpeg;base64,/9j/4AAQSkZJRgABAQAAAQABAAD/2wCEAAkGBxQTEhUUExQWFhUXGB8aGRgYGR0eIBsdHh4cHRwdIB4aHyggHiElHRwfITIhJSkrLi4uHB8zODMsNygtLiwBCgoKDg0OGxAQGywmICQsLDQtLCwsLCwsLzI0LCwsLywsLCwsLCw0LC8sLCwsLCwsLDQsLCwsLCwsLCwsLCwsLP/AABEIALcBEwMBIgACEQEDEQH/xAAbAAACAwEBAQAAAAAAAAAAAAAEBQADBgIBB//EAEAQAAIBAgQDBgQFAwIFAwUAAAECEQMhAAQSMQVBUQYTImFxgTKRobEjQsHR8FJi4RQzFXKCkvEHJKIWQ7LC8v/EABoBAAMBAQEBAAAAAAAAAAAAAAIDBAEABQb/xAAuEQACAgEDAwMCBQUBAAAAAAABAgARAxIhMQRBURMiYZGhMnGBsfAFUsHR4SP/2gAMAwEAAhEDEQA/ANbw3IiiKgG7QY3uJkf4w4ytZXAn5Hr6Yx//ANTP3q+BQp6TqM8geuHTlvEEQ1CtwtRoJ9CJ+uPmsinUDEYyKoS4cFVHaozszv6W/bGY7Tdo6OXaKZNWoLwpjSeUkT8sLu1HaStURqC5V0BiXYtY+Vh98IeF8LdWHeU9QidExPuNsXLjXTqf6XO0ATaZnj4zOWDoCGJGuOR8/fCnOZlqN2EsPiUyJ6bY0fZzI5ZlNRKTUjGl0Lb8xIvPqMaBjTb4lBja077489+pCPQEWRZu5kKXbGoxWnToODb4gTPoYjDShnCUbvKekH4ZMkHFfFeDPTQPk2ZdB1FGJKkdIPLC9OKLWMVUegVsdiuo7EbSD57fXHorgPV4g+EgnuO4/Scys0dZ0JVddLsrRGmDefLF1TiYpU+bkchbAWbyT6NCuGZjsI1BQLxcm+FnFs+opoXQkiRItDG8z53PscS5ekfGQHG/j483+8LQdGoTS5HNmuQ4AUKIYDck4q41llDJVR1QqCCG3YHl6zgfh2eARWUEeGY62++CP9OuYgVJINz5cxf1GFqPdQ5iw2oVK6WYd3p0e6c02plnqgWUmSo9eXuMVU6YAZYA3G33xP8AjiU2q1WZVpUxoBYgaiSoA/zy8+SPP9qUqV2WsWy9JwhpVipKOukE+Lpq/MJHWMetn6L2j0vxVwO8e+M1Q7RimWFMWuPiJ69TbF3DM7qh6LTSJgzHU28r49qUXBDIyVEO7Bt+sEWOPcpQSkTpWFktAtLsBJ/THm4+n93/AKbUZMi228NzeUWqLVHpVBMMsalmx3HPqMVZbNUyhSuIhVVap+J7Aa/qJ9cDZyoCJG+3zt+s4D7QUWqUlYbUzA9Dup+QPsMXYMOMZlVt1Y1v2vgflccAD2j85sqygFGQSSTZj0AG1v0wDxbidJKqH8oAkxtqO/rhVnaD10/AqaKtGodYO+k3+tiMA8RymYdVV4KavGRyT8vmTP2xP1vRrjz0vBi2sbTZ1OO5dBrnUSQo0DUW2/TDBWWoso2nzW0+oOEuQKUqKqq6tHtfYWIvgfhmcqVKtxCMSFOkhZG0HmTfHmZACNQPEYHP4aj2tw9WEVCGmwMTA/fFoFEgKVEDy2/bAk1VZgVUzsenrfANbPJTHeEzJjSPzHpGBGtlFTrANAR5laFJXlfiItPL088UcdgqqMJkkk/06dj88Ynj/aU1iadI1ECsB4YEEMBPU9d74rzb5imD3pYsSsS1ypkx7adupxUnSE5Fdz2jlb21XMbVq+mmWeREj+ewwgzvHWqU/gK+L4lPLnvty+ePG4h3eWUP8WpQVYyefzMDBOY4WgRRzuWBO0m4gekYrSkaR2FyauwlvYjg4qjvFcBA0aJJ9T/jD/imXFANUedAiWjYf+cZjg9Q5WpqpxJXSymNt+Wxw+4jxZszRCNTCqbnxbxyiNsTN6/r2N0/aEzYWU+Zi81xakXcLUlSbW2x1VzVKrRKSpMyG2I+mO83wKjp1IulhvveccZTgyyGDMpiNI5+uLm0EXcQCvIlGQpFR4GmDPUeU+XliviGVqVtLQpYMZYc16aeo2w/4dwnumZtRiqBIIsCD+2K3pfiMplZutRet7MP1wOsh6BmA7yrLf8AqZXpItNsnqKCJLsCY2nw7xjzDPuagtIOJhZ6bpibOL7mVDqjB61ZdJrMCAqkmdgR0wy7L8ZDxFUVhyFg6+W9/Q4w/E+PHLVWAlkqUyNJ2BIswnGWpZzUYiDyPTFCdJY1RiD2gz6xm6lQO7aTpLGAw88D8NqIa4YghIIIN4PL2wlo8TqoQqVXK2HivPzwRx7iLroVbGZkW9MS+nvQ7xY3veafjfFUy9PUqNV692LDzJxb2f7QUaio2mpDfn0ys9JH64zOU4swhnCqdjBMH288UZd1Ss1Rcz3dItPdEHTqO9h1xg6VSKI3naR25jji/EqyGoVdxTJ8Ae3h2Jn+n1wH4xS7xStSfhUG3rq5C2wnHCDv2Y0i0TGpbx6auWNFw3hpNNddQqgl3GkAsBYal2iAfczj1f6e5RSiAX+W/wDBCTmIslxt2USN+UkD0HTyODK4V1O+llJvuCpBv/OeBM5lkpmxGhjqW/UxHswjDDhFLWjHYTv7Cf0xNmNsQ3IuVZsiaCZMhUaAFDFfMQVP6g4di1JtM6mEWExNvaCZwqzWbLuAtNzyLiFAHW+/thwmc8DQRqgT7c8QZMT16q9qkONeWE+f5Hhr1K1VGFgG1g7eFZH/AMgMb7splNeQoowhRqIB6FmK2PKMDZGpSepmiYA1L6waaz9ScW0MwAqnvTECSOQHl5YZ1nWM+IYq7g/aUNl8xPxvOVqbBIdhcAqAAvrhhwGqmYpioni3BnkV8Jn3+4xme0/ahqS/7feBiZJ2j1ww/wDTXhZpxUFcgVpLUXpkQ19JVgdiB8RFwOWLunwqy/T/ADJ8QJBM0VXLE1EWIgFvppH1J+WFnFX0kU9Uamv0kwB741Iyp16yQZEDygk7z1P0wjz/AAuSTq1VZBIsBB5xyiIF+uOzn0wHPY39N4TAgbQbN8NpVu6qI7Uqw+GovOD8LD8yk8sGV3HeqtrG8CxJEN9/piuirqADTkKSdYIgQLAiZxmE4gz1fPV9ThfR5CwJdr3271fMo6c6rJmz4aFHgqKdUkjUbGLb85HLB9R6RhSAokWNiDywgzFc6xbUGJt+sdMQZESCgWmoaSthMyeePAyYtbnTFLkoUBcJ7TM1HRFVwjSGjziDPLnjM0HdKyERVUMYP9Mgc8aPjmeSpR0lyQviinB1WlZOw9sIuDZpUWougn8Rok3ItBiLCMX4b9MnvF5BVsPiPmydI1EqlQGBAfz6H54WdtpGZoVF1FQ19PisB4gFg3It747y2eRGRnBBZgkbjUZI+WKc9VIohaNSKinc73Mn6SMZiQqwYn/W/MbjybAnvKqfD0OYUoNVmYOx+GovhUaR01E+RwVW4XOkj/cA+K3287/PCnIcIqKGqLVJXXqAB63b/uOKuJ8Vr1T3ZQ0xpIXSbmRHS0frilaY0DENTHSOIuzmTqnMgGFLbnlbYYPzlapQpVJIcQNJmBM3HnAvhzXyDrQUKZqAC5Amw5YV9rsvUqUkSiAwkyQQQBFx6z9jihQL34ghRdniWHhlXMUFOsB2ANpi3LGYWnmaVYgvIBiG++NX2ZrtlE01UZlG5/tO8YnaPu6uiohBB5jeJ29sLDEWIvYDaX8MzR8Sm9vCPPyxRxA6wokgnkPLfHmY4SjiNZVhsQYNr8sAU+0aafFGlG0MefSY6XwCpr3EGj2jJc2yiA22JhJnWr6zoAZN1PUETiYZ6Z8zdPzBs7w1KwCuJj4TzHl6HE4LwClTLbPP9Q+H+Hnhx3Sh4kTsI64u7vSJxj5WX2g7TdTgae0AzeTh+8kR59fLGc4tnqhqSwBU9OUY3GToksWqAXHhmLH0NsJuO0EavTZFAJpEN6g/InfC8OT3URH4T7dzE7VqWkTV/W/thvlKVauoC6WQ/mZYFtoPXC/ivCqY7kEaVcjUwHnf3jDzNZ6ofDl6c0kECDFusdcOItbWHkYjiaPh3d0qYSx9Rz/84zvafjlUVCiMEVgskC/UQel+XniVMyYUQxPkJwq4hlQyllYQtgOguSPY4DombGTffvB6fLvTcGOafESKDNVHeFAVIa+pW3HsROJwntIrBMv3R0hVEpuDsbc+tsCVaoWlosSx8R++DezOSUO5gBhDD/lIn7g4IquR2v4/1MJ1sQvEbkimpQDUJvPM+U8wLes4CzNQiApswsfuD5jp6Y54nUrLQdqKh6m4BEze9pE2n9jgHhdXM1lc5lGpkkhDo0xEmQsC+487YHGS+Nje3AEqZQFKqJama0vUnYsskz/THL0xc+SFSk60zpMi9ztyKzFxjvhuUpGpUDVNUKlzAv4gbH0wU2Sp0XsXUG4cQQfl+2AOA2Gvx+0jKnn8v2gWV4atOmS+ptgoPwtPl5dMXMzgEUz44LT1IKH7SPbBWeqadIWH/NqIMCei9bc8VZeuFbvKoGlRJ0gAxcwBsfMmPXlirp2KZ1Njnj+fEsTFpTaNaWaqDLl1XW+ksqFiJ8XUXi+EHBuKOaj1HqLO5CwQJNhG8AGx54Sds+LV1zNDNUi1OmtMBAOU3IaLHUN/Q9MM2zYrqa1OnTDVBDMqwxIsQYgEjla/XFX9TwDLj9YGu0XkQ1qE0+S40rr40ImwIkgibTG0jGcTIBajNT1QWbxGAEEwACdzY3wx4OQqtrMgCdM/0g79IHLrgvJ0afdoW8R0ifU9B6487B09pd8wMYJXcwQVyj6SGlbagd9VzHXCrtNn/wD3WXRZKFGFTyDEDfra3rizhecq1WfvV7ttRCA2MSeW/LpzOOONpFRFYglVEmbzuSRuN+fnhmHpRhzsx4H03jMOL30eIZUyRpDuaRbuxe5BGkgxBtttfA/CqVOnT1VQ7EGFYSSNJIUwL354bcNHeopZiouDEbH16frgTNtUp6qNKquthYx0IkjnHl54mzkFzjB7zip1EE7T3MCqCgBTU5D+IEEJzgcjyE9cVZiiULiJv/BjrP5pVcVa0qy3F9xziPOPnivP8T1FtK3Jm/pYfzrhYvTJ8pWhUto8Qo02SKTa5Cz1N4+t8Pqai5K3POMZinmQWfvB8IJAjkLH5/bBmT7W5Y0pZtLEGEJ6YoUHkQKIjXNFg6gEaTIKkeW84D4dwpKFGCTAkz/NsEPpCl+RGrUDPmZx844h2tq1JKFgpNl5R54YqkzBZUgT6TQpqyRqtv8A9PIY+f5inT/1JNJzGrTHKP8AzjjI8d7s3LFWWIHX3wfkskjujUviLCF59MdxBF94wbiJpDSE11Jseg88c5ns7SzSNU0BajWJHXrg/iPC/wAQVA3w2MQQT7fLCztRWanQDrqDFtKweZ6xglTSaHM3SQahGVpNSRaf9Aj5YmMRmM/WViNZscTGnEx8feEcJPeD53M10qU6zMp7ogACbeo8+uNZw7tpQaoqVU7ueZMgT1PLGa4RSauO7Ua9jAu2meY8sOqXZNS2lx41aVcRDA7Kykz/ADfDXCHZxx4lOXRw02NMU6klWkdcZjtPlNKmKkHVaN+sjDbJslEBQyKhPhExYm0TymRjpsuHv4XvvPX7WxDujXUiBprmA/4jVq0+716tJJE8+t8E9n+KqlM6mYEHYc8Nc72XAdnWUNtMbTebfLGZrq1OoE7olo1HRefMAYtRkcELLlyK4qafi+ZfuS9IuDE+GJiL2OMbwziTBtJJhjB85tM41HZKoarmkZUTb+0EXEHHeY7H1svWNWmlKuk/7bCDHlqtPnPtjunUqGVh+UDENNowjPhaBwoMRAP0xocpR01aTR8QZD/+Q+xwq7O5kCVddLAkBSNrkwesAjGgfOwo2lRqFgObCxixj1wkFEc3+c7HhJY1Bs/KSiyIsWG58geQwryiujatTTFrn3seuDeK51Aut2i4BMczYSBtO07YV8K4vRrV+6k6h1Ugek4Upa/YNpYWCCvE74ydDs6yB3aExyMkW+lsDcHzzsQvxqbmbW6+RGHPGsizsQLK1ONUec44yeUShT0gfux6k/yMdkZQ1nnxIiuptXAhFQgqNIsvI7x1xxUUHe4j2wlyGeqS7VBpMyBPL19Pni1KYqZc6bMSzAdRqJH0wsg6tXEIZ9uOIS9VK00dHeJMsZ8INreuLcvQWiFREApqI0i8gkk36gmZ9sG8HyqUqKs5A1CfngbiXENwgIHNud+Q6YrO2PST+kw5G1ajBuNVSmlKYnvQfF5G0DzPM4bcP4W/dhSTMSY64Rrx6gqq9ZtK031dZsRYDnqi2HOc48e6pVKYilUuZ30xInpPTABiEsxgdVGod4TUqJQlVu8E6gJj/PljMZmia9c1J0ru9pvaADO5j6YaVc8HdFpL8Rgep2v0wFxPNrp00yCSe7p9CTu0dN29AOmJxlPj4H/YCPqa72mg4VlqdWmwpxqSyOTzBEqV2IvE9RjO8VzCo2tgddMlDAt4idvYfbCtaLpWXQxWnouZgAKTJPynB2ezJy1Nq9QAgAFCbgt+Xe0mbeU9Mexl6NWxJlTk1f6/9mZEJ3WG5rILmEK/CCBc+oJGFT1gKjwCdTgDy2E+ggnB2W7QDNIHjQQghjbWTIt1iN8WFVbVUgabBPM48zNibHlOM7gRJQjbxF+aT8OtLSRSqN6AqVUfU4xiq7UAqkHS1/fzxuO0iD/S1mRTLwhP9oMk2xl+E5BI01CSGifKMNxPSk/MYXGmzDeCJmNDtUZygTSEk87SPbBHZqlR7xw40spkBhaManJZcIg0gFOd8ZPieQq1nas9MoswORI6nHE6riLvmOuLcGSqupIBuRpO+OOCMcojM4HfVPBTXmFHxNbaTb2OLeE1u6VQwXu1EsZv5D3wkrZoPXNVmGlrc/CBsPTGYmIh4Wq/tHHD9aVgxc93UIUrv6YY9uso65ckKI1AyttNx1xSKS6R49IJ5c5iD64A7S8Uqqv+nrMSDJDjmOh9MFjFm43CvqOJgqjAkklp54mDO5PXHuLrnoHpxFOVVkYEFlsTNxbHNarUcyzMx6kk423aHhmqlKJLiwjeOeM/kOAVqyBxCgAks5gQPLecAuVSNRk+PKrDUdogqE2kyBYT0wTSzTpTUqSPE1gfIYI4xwSrlinegDWJUgzPXzBGBxRLIigXLkD6YaSCBDNGj2jDh/aeumxBHQ7Y1XBeLU6zrV+CooII2mfsMZPO5E5N6RJ1Oy6mWLAbaT1kY0fDcuRGnUqRqggXnlO9sRdSqabA/WSZwmnUPrGqsVztOudPd1PA/UE2Vj88bRvGPpj5t/rm71aITX3jBfTUQAfS++Nvwviys7I0LBhW5MBYauhtuMdjxsyUe07Hjdk44ijOZOKzgcwGBH/afsPnhnwrKmq6gmPwwWPlA+szgniYXvFPilQysI5GOfqMVUMyqh2pghtESYsBJkAbkzHlgfTQsFc7bRmJiD8kVBOL8NioqrLox0P5C2q/RQfi6jEr8KSnltICd5ou6X8Q5zzvhQuZrE+NiVNwo26DDAzUpqBYwV1cxBM/I2xuXQthBt2jep2UajvPeF59yhSpBqgT4TJ0zHpN5i/thRxLh2ZqVQSzWjSRb1BGC3oaCAvLfqes4NEgFucQPXr7b4lRgX2H6yLWDFFfL1V1SQdiSecYApuQ1FtZUhTC8m8saTuBVpkBfGo8QDRqX+oSCJE3EefonqcNErBFjbVaCByOxMwIt6YeQtbHmGiGrENzi98gYOQ0QpFwB00m0Yb5bJOaZbTKrAZgLTYYS8OyJoroJ1GZvyP6X9cOMlxwUS4I1EpEciJUsI/68H0+L130KYKDUSJg+2WVJZVRSQTeBYGP4caLMU6zZaiVsqqCQdmGmwgX2vg3jFFay/hKFLEe+23qv1BwagCrKwFUBb7aRZQfYYzOpxt6b8jxHVqpT2iPgVZlqaGKqWVo6qCpv5xi5OK5Sg6xT1gSJqm5OxZWjQLflYDc3M4sOUArhh8LWibrcFuW0RfzjF6BRSNQgTUJZQeSn4d/7Y9zg8BXGAxAMEJ6fMatQy+aosMuVBZY0FYDLzQDaT5Eg/XC7gmbqJFJqS9wqgDvAfDHIf2iwg88C5PNpCuEFKrElRuD68x54tTiC1qrywLAy4HIk/ST+vTBZet39l3x8D/EatN3ntDIPqqM3i11FIJiAsWjkPbrgviXDswkCmusBZCixLEjr0GLaLMzAKJIsoHL0H674G4vW0OhrakCOpIIOozNr9TpPtgMZXqcuwNmpzIN6inj+d1ipRWZRbxzO7Aef7YxfDuJq0U4MsYHvYY1Hauh3dQ5miSyu2s7W1XBtyMx6nzxVQ4KvjzSKsLTLqoF9bWUf9xnDGwejaP+kUMYo3A+C9oyMwadSoFoLZZ/tsL9TvjcVuJpU/DmSwDKBexx8wynAqmYdmWAgN2OwGHnCqi0HRcuj1ariBqJEr/VH5R08gTjMiADbxMyYQfwx92goGlQLC4F7DFPZlKD058XeHcRa/L0wo7U8ZqmkKCSWB8bqDH/ACp1A/q58sA9nONvQhX1CWkk7RhYxnRM9EhPmMe1q1cvUCoSKZFh0O9sVniprU1Wouprmf2xbx/iJzKo6jwKdxeZthctVFRlvPUbjDcYBUeZf0yDQCZUlG1yAehxMUvmr2E+Z3x7h2gynUs3f+pTcuPT9Lxi7h6KoKrMSIna/KR5/fGI46WNQBjCggghZ9bfmH3xq+DVAgOkEAG9mUCxNg/L0nHnZFpQRPn2WlB8w3j1CnXUK5WAbbAmDyJ3nywjyfZVFcG/hYm/Kdj7Rh1RySset5liT9T/AOMXJUUAlY0qIE9RbptbfChlatKzBkaqBmO7ScKq1q9qYC7A7ECeftth/QoMukD4UGn5c8Jc92gqLmNEApYGZFz54ernQAZEQOtj6Ye2ooL4lDFtCgjaBZjOaa9NitldZiAAs/ETzjpjytXAfa4MYC4jQUt3iACbNMC2F6tV1hS2sC+uLkcvI2w/ExC0JT0zaRNwnG1FId6rNBK6l3CiDsffBVHu6kGk6+mx+RvjNNRaIAtynzxVRyb6fCCSpgwemEsxc8SV3DsTU0QyxWrUXl3akeUlwftinhVIhqoPJvlIB/XC7IVaiVfGxB0etgbffDqjVnxQBJk+oG+F5GC9prHz4ltfKwATAG8/TARrCbjw8v3wLn86TUVWNheOhlr464jWVFkm3LzPQYIaSNorbtLK7d2RUFwN+hBsfvi+vlxqtcHaf57fPGbr8SMFCJQ8hb5Ye8C4iKo0tCkGfSed+v39cY6BhHJ+HbmdMgW7SVAtG4/t9D9DGAaWbDAsASabM5H9pBt8go9saPPUAQQSFWLMdgf7jy5Gdt8c0eFpl6JAM83YbseSiOW3y9cV9Mpxe8nj7/H+41BZuV5wLl6HfEAoAGSfzTdII2NzBvbHtAUatCVLAsvwusGDYgEWk7Te3IYwnEspXOZSHApq2tEZyFW8kKCbW6R7Y+g5AqbzANwPv8tsP6nqkJVwAT5h5faIkem2oqpiF7uf+Yf/AM4BzdPMUmJrOhpudKRbSIst9thfywzdNVMuDBqOzD0khPeAMCZHg7QROs7nW3S5NzAxADsQZhIK7xLWVtVOoTAJ078hb5EgnDjs3kgorVGMd5V5XJhREfM4Op8NZgqgBreFdIMfTBHEsk2Wp6nUAFtMJBKyBcgbaoOMC+0moOAAn4kauiyo1rPxEKNv+6QML8/xx31ZeqgbQqkG5DUzswm9iPUXHLFqAg6RHnJv8t8LK+fCZ4d7dadJ5Vd4PjseZ8P8k49D+m5afdRUpdUr2zsZk5cCm6LVSCyBiBAkWuCGUg/DGK6+eem5y7qKWoyUSHEfefK3phz2f4xRrgaDBQ/CwExex3EEwfIz1x12WqivnHepQVDS1HvA1yBYahyMYrz9UNY2BE4CgfiYw1SWaims0lMaRILk7AzeT9BOGeXXLkmmK+hnMOR+bogYbKOg3wyqcErZt6n+lVSrFmd9QBM2K+W0YzT8OFJ4emytTMEMRuN748w+7eavTl9yamqzfAVKp3gmBCuX06vkMHZXgaqv+yrDzYthJwDtEyHS5FSg3xIfyT0wVx3g9ampzORrO1JvEVmSv7jHDHfJinwsDR/SOsjwakoI7pVWZgSIPPFGZ7JZWqIB0HycE/XCng/bSqlq5VhBJJENI5W3nDOh2jymcGmVV/6Koj5HDVXTF+/HFlT/ANMTJ01rcpX/ADiYdHhI5agPJzGJgtY8wvUHmJMz2fFUfGQ4MmVBB8j5QOWCcvl9Ph6W2I29zjrL8QUEBFmdz/n9se0CdU2vff8Ak48r3FanmMTVS7MDwECL/FM7fzzj1wOAVULJPmefrAjHVXMwVjruMCvVLE3BHIx9ztgCPbMraZ3PZFjXumpW53gYP71gsETyHptGHVJkVQGeCTMWJ/nriLmKUkzIG9wPrNpw8NYAlJzMyhT2inJ5dAwNVXKf27/XDqjm8ihFPxISLAqZj1vOPFyaN4qc6ejCSJ9Dcec4oq5NGYB6a+EyGiw9jcesnDFcKdMYq7c3L8jWy601LvBFj7GOfpgjh+dpiozICUIFzbxDc+kRPpjxOHpqYIwlbmxB8VwZjbyBj1xXmMmzKVB3EGDNjuLHGZMrI1V9v+wSADdQJeIjM1lZV0gB1Hn8J5emGNWlFr4WUMmuXFFQCIc7/wB0jf3xdxjPkKdPxGB6CYJ9cBkpjAcXUT5wzWJHK3ysfrOF2ars+YKsZCL4R0sP3w3p0QL8hhJSecwxMRUB0n0/wMEi7kwU7mFZfJvUkojPpudIJi8CY88G16VSnpqaHQ+akX6XH0xr+y4pU6DrpJNRYqNO+5A8gMJeJ5Q09AVZpMzEzv0W/M2j3OH5+kZEDGN9OksHeeU+JCrRKVT3YMCRfVcW8unS/tizjPHJVigmBIHIdT1Jj7HCjNqZQdWH0k/pgimtxb/OI9ew8ThmIquTBaVI1YZvUE2BPXDilndFODBvyANyQIE+eIctvhRncyWZEogOVYliNhYgSdrfcDBkEzkdiw+JpcmzCwkKgIAIWIHQREdMd0+KagyWGoRIAuOlhIwppZ10bxEMsRpj67i+PKhCG1xEjANlKgETcmYnmOanFlVRQpEh2HjcWYLsIPL7xfAtagumroB0tTWRM+MONPyE4zvD6bNmqj6pUj7xAPSNJ+WNQRCKB4lBBJHMjl6ftj2AUHSkkbniOLUu3EBqZbuSq82j5zfAHEaK1Z7tl7wAh1aASYiQT6xGGHFM2HdTsEUifM/z6YzbVE1gnxWuJiSed+WPMwXVjaUdLiuzcK4dlmo061RlCgQNQIuDjV9jclGXq1wvjqf/ADImDfYXwKlFBREoXBAHcpcDz6mPYYM7S5iotGhSpNToixqa2AIEWUAYchO5MxshJKnzFWQT/h4ZnzKJVO2kz6yvPAT9zm6z1VdmJuVNtR8v2xYOEZd2YtWos25MsfnbbHlfheu+Xr5YsBEBonDNNi7jddN7miKlxDLK96byDfbce2NZwfjQpSU1OjC9MkfQHAx7OPWSalKG5MGBDHzI2PnhDm+FHUVVgiKb944DTz25Y4KTxNdQRWqNeKcPpq/eSAtQeANbSxHX9MIa/Aq7GQqMI1FlPTD+hmSaXd1BqRjpUkzfqpi+COz3ZfN062tdIoizBufoN5wVssSNfBPH3mV/1lZbCpUgf3RiY+m1ODMSTKe6X++JjPXHiL3/ALZiMuDrS0GOjSBtyMDlhsK97m0GJHTz33wv4JQqCmC6EP8AlAVhvtAPvgmmSHgyOW4v1tuJ8/piA3Z+J5j8n4hAqAmYnSJt1/kYrr5gCQNiOY+v6Y579QLwJPOOVhijOVwRzsb2jAkEiYQamZzfENVTVpckWEfTC85eoHDBWILRB69D1xtmnuGzJCqnLU6qWA2gC84QpxlqhhdKzYWnfnJ2jrixCa2EvRHA4+sAyOdzSVxoLSTHlHp0jH0zL8SVKS1KiqHJMxcAACSJ+2M5lOHEf7js7dNh9ME5ygWpeAToJBUHqMcGUtuOJiOpepfR7SrrEhzAh7DSSNiCYI3tYz9cL+L8WrqzkJTKk+CZ1RFjMgR5YBy9IzoKmCb8tJ6/ze+Oc8IIkzChb+QjA5TZuhOynSYz4RUr1k1a2XTuABf/ABvgnM0Asgj1578/TFvZ/M06WX1PYEgfNiMGcRzSZlqjoZCsF22XSBH3xjYT6RyDgQDZ3MQZyoailUVm66QT7GMLMhwKoaiGt/7emWHiqnSTfZVPiYnawx0mSBrmmdg2kkbjmPeMStwEoWam2typVdVgk2JmZJiw6TOG4RjAGs1NxheDNp2b47lq7vRphlEkK7wA7fO03genPHFdSK+YoODp8NSmf6W0hSvvY4wFLNOlMUKtHSF2YSCLzPQ3vIwbwXiWYauA9U1UVT8bkkDkQDeZIPpi1si5cbBjxKNSkG46qJ40HQMfpH64JpUC0xFhJkgeX3OOaKzUY8lUD5mf0GLcvXUVChN3ptA8gVnHklBU8+rIEzJermarK1RhSBJI28M2Fv1w5yFEIvhGkG4Hly+l/UnFOQyZBKN8RY6vQcx5H/8AbDl6EC2+ByAvY7Q2JG0X1KWrHoIqCButp8uZ9sVcUzXdjSD42HyHX9sDUZSkSN2sPsPqcYFAEFR2MM4awCsQLM5I6wLD6CffBdPPR4LyQfv/AOfnirugiBYNgAPlizK5cMFveNucEmMazPZowtZs1PKFBWbxsQp3t5EH5k47zHZdXC1UIYgwoJG3Sxge+CKeRbocVZyitP8A3WChpETdvQbz58sbhGS6YfSVdPnYeyuZTwnhFY1R3lOognUSJAaLwRsRgrPrSqB6lR69JtUWkaRysbHFi8BKKtZK9ZkCn8N5B1Wg2jw4U1MyxXU0lisujXuP6eUYtoKaloxh2ngyKhC5zKlNRUPpN2F4IAkGMUZinRSn3hvG2kGTq5+WDMnmKZoudARWbURMgEWDAbi1iPPCmA34dIiRIInxfLAsAdxGDpwYVwrN0Cx0ValNt4OpYP2w5TN0axQVKlF4Gl3azesjn5YznEnqKQe6IIAFxZupMczgB8mreHS6MdhuJ8jg1aLPSnsZ9LqcTSkESgqwqwNmYxyXlfqflhZxDtLUV4dWoa4Em5vYE8rYwiUaqo2htWnlznnb9sHcE7Q1FUJXZXU/le8es411LCIdWAozYUMsWUE1qk8/EevlbEwEczl38RW56Ex98TE9DzIi7f3fYycKzIapTLFQJB1NJFvK5nlGCu2bj/VqQqiUDMQImeZHW3yjGbzLQviYXMAm0zsMW9nuIHMK9OowdqSsNY5hiCo9iGHyx2IXjZRBxr7WEG4vlRSg1qjqWGpF02PQjr7YEzr6aLG21vOYv19sabK5lK1IZPNElHGujV502UEkTvEjbocZrjGVanopO8MGgk3+HcHr+uGtjFCpUfcEWqmdWo72Kh4iNrDyGHXAcswJYMCGHiUi69d98LCpplgYguVU8iJ36xH3w14rxlEVUpmWkNqQ2kcpM4JhewlWbcAeYxzfGqVNLEMTa3IdfLDLsqwZahUyCVM9dx+2MTTy9Z3Vwhb8w8Jj57HGk4TnM0lKu70ixTuoFpILkNGnoL4Rkx7bSN8IFaY84rlJYAfnpso/5l8a/rgHiGXR0WpHxRN+uGOfzwakrIZ0OD6T4T9GOF1VSU7v8wqWA8/EPv8ATCiK4kzcQTPgDJsqz4XQ36GoJ+5ww7HZFkQhwQ1VBUIPK7ad/LT88X0+E6lKkg7al8pG8fL3wzWi7OW1BfBpIFyJIP8AB54eMhGH0z3swgTpoz5/xHOsmfLJHxDV/cABqB9BjT1XvbY/bE4j2Xy6I9Us2qD4i27Ha0bzy6TgHJEmks7gaT6cvpb2xPlGpQPEHMbAkzWlxpYSPt6Y74dktdJHpldSiDa4gwQw3Itvjzur4UU869HSyGPxGEf9R+VsDhBAqDj3FfzvNJTylVQ0AeJpn2AH0wk4rRq0WTMfEUflOxEFT7YaJ2lqHkPkv1tgHP8AFmcfiFQoNgAAATabb++GioQ/FtGa51akvTKlwPEpYAgDlHUYWZvO5trAKg9b/P8AaMIs7SDHYauR2v5xvgrs/mHNZadQmNJgTOs8lk/DN732jnjlQVt94ezbiH5fIs9VKZMaoAO/8uDhjQhmpjlJf2Xb6kfLHozYWqj6FBQgws3A9Sf5zwwTh6se8otuPh3gb2/fAAht1g13lWYeT6YBqXJ8zHsLYeigpVKLMEJaSR4iG+FSRaNzaf8AAGayfduVJ8SkgiGgm8wYiDMz54J8TAX5hjCQAR3nK0KieIOqKWmSbmSdgLmOmD3VKbCvmSrsBZVXz3PS9vfCxixYawL2B5e0WgYnCM0TmHJJam+oX3UzY3tEbDBr7VoS5R7fyj/KdoxVpZioKZBpKJDyBEmduVsYzNJSmpp1gG6jxEL1A5H0OHuW49Tp1quXDhl0soZh8Rjadje2M5RpmHYCoC14IlfO24w6qFSvCgHEPyWXU01Vvy7M1t+uLKGdorm3RqZ2gVEUiRa4wtyjsVhVJDXjeL4P4gDUg0mjQhOptwOY2542+0YVrcSNTWozolceavIMDa+2BTw+rEQoHLcj5zGBuEZpkP4ikMDdiYt5j3w64Xw5p8FWiCWmNYvP9kwMaaG0WcgAsmKeGoFLNVgwRte5tsMAZrhauHqAkG5NhBAtbz8saftBTKDV3JQqVLGRD+w2GEeQaahqsIVidQ3Ajyxqt3E408z3fVVsGsNpxMbXO52gXP8A7ZTtdaTRsNoOPMM1CI9E+IPxKnrCeGFKF5jYqRt7W98DZTItSzDPpApsh2HOQbg7m04bDNrrCCdJB0nyYiQZ2jaPTE4jmyBoiWYMJHmDHpiRSVIAnmKzClEX57PvVfSxVYVotEmNJEAc+m31xoeN9mRXyxzFIM9RfhExK6Fm3WZOM/lFLMuuBG3OD8P2w4yXaZcuGptVK3DbE2NusWiTaYxSDXMp1GxUx2ayL13pd0u40gHa5MsfnHsMMuI9ljlFpVNYd9dxFgYkR12O+NJRyfcVe9sUKMVdSCCYkRHlfE4061XXWKoUEEOhXwkgAkqRJHitB3wovuIXrMSD2lfB+LJWOiooSrEjo46r+2NJTyiinU8wPocfOeK5fuFVx46VTaohJM81IiVIjYdMPOyXaFnp1lqhvw6RbWRuAb25wOeEZcdgtEtiJthCeLUUZDHxAH4TE2tNjInlhHS4vVq6oUUxtqG5HruMGJxqg2rQ7MQCfhIx1w3ulplzZVN1O+o3C7X6+mAYuBRESQ4WjOMjTamQQSGN97gHb3O/pHXBOY7RNSIGrWZGpSBcevI4BbOl5Kzfdjuf2wqzoCLqbcmB647GpU3ASwYbxXij1WLGw2Vd9I/fngDIVXV9c6psZ5jpg9aOoDFVcrTUsdhjLJgkkmNKdUbjY4R1MuahAXYO5J6XMffCThvFqi1CTdWaSvvy9sfQcjpddSbHccweYMYacZTiNKHHFAyOkDAvFqP4RMcwPS+/pb5+uNJXpgiMC5nLAUn12BQxNpPICd7gbdMAurVFKTcy9ByReD588FU6UkEctuoIx3l0RBqchV6nBC1aZ/2xPmdsFXebvzCnPeQ/M2b16j1wQcsaY1rO2wPMwP1wspVjTbUIPUHY+uGNDNU6plWdT0K/O4sYH6Y7GgLXX0hqATcCznEKlGvRC3MS3qSADboAYHmMOcjxg5jVUcgXgA7mBP2xRwzLJrNRoLbaSZ0gi3oYw1yfD0SkxQa6bNqAHXYj1HTHrv6ZwtiXcqP82ZQaqhzGlGnS7suwgRy3+R54wWUyiValSojOjTsb6lJsGnZ16Y0+crkpADBvy3gDz/xhMKVVAdTLpdhMDmbXM480ZARQlvSFSOd4mr5Q0aviIqQZgRf9J8sOWzJrlSSVRjAdgV7tvzSOdsDVF/EIZfCSQthHh8/MdcWmu6eFAIJ0sr3BtY9R5MMbctqEcWyVNCr0nZqZlHaZ8Q5iNgfbbFnZ5AKNSSXIAJnbSsnC+jmxSHgpuEcRUUxa+4PMeeHFeqmXy50OSamxA1QCJg+UW98be8W96aEyfDNLO3e1HTX8Lm6hpnxA3Ax1xNdJ05qnMfC9PmvUHYjDfi2XpulKpSdCGQAoYkRaT0M2wHTzmmmtGsgKbb3CnZl6YMi9x/PykrJOMpWdEL0HNWn6z7Mh2tg3I5mlmI/+1Vgwp2JvdSeflhauRNMNXo1RpWPFsbmIYDpg+lxSjmFWlmAAEJ/Ep2jeD53k8sCVB3H8/MTF1DecFHFnqww3BMEYmGy1mWy5lHA2Y0SxI5eJTBxML1v8fz9I71W8GZihnQqhj8UnfzuPS5PywyIVmQiBeWPXaZ9sL6mUBcSQJtAG9/LyJvGCcuLkbiIj98MKggGeb7SA3cSzOZZldh+eNvMHf0xbQ4Pla7FalUpVIGmTYgztIjcRE9MVBZZfFuCkk8vc/wA9sFjMBKcksGkBSn1kmwFiJ9Mb2oQQx4EtyOVrUkZQddOkxXSBZjFm/tGlvPFOfYqGqs34eg6V6sbSJ+U/5wDT4q6EATpJ0mDF9UdL9PfFOfoVKwCqNXjJboIsAJPvjNG9mPGMloLwrO92HpVSWy9UeOLmmxsKgO0jmOYGHHZfhTipmaJcGaDIGFwdQBDfIgx64zR1UgwV0mJMQT6cxONj2MqfhvvrgksdyCIA9jB+eF5tkJjs50LtOMt2TSkCFZmc2JNhvcx9d+WBSTVbQBCUiVNo1c9fqwj5YfZ7iASmdbRIj9/554TZDiVIdZYyLi4sOeMYFgTICWZSxkGUiwEDpjzO8KFRADYiSD0OJW4wswEafMjlhfxjjDrpVQFfT4ucTcDpMffCkxtdxS42u4TUzApDRckW6A4RcXqGruY6DlgdqrmGkk7Hzk/e+HdHhoHxeJvoMN06N4ZGg3M3w2hFVQeuNNTUiCCR6f4xY3CASGEKQZnAWczvdflLQY6Y0nXxNJ18Q48QrC3et8/13wvrZt2Mm5/qYknCivxBqhuYg2AxpMlSFVAw32YdD1jod8cylRvOZSo3mb4ojM41EkxIB29uQw57NqQpU8j9x/jFHG6ZDoNPLf3tgnhJ0tfmME26QmNpD82gAJxTQYrTZIu15HLqPf8ATFuccFoGy/U/4H3wXladhqgfsOfl9sLXaLAIED4SdDeEXYww5Re48wcO+D5tCuldQix3EkWOKHyUXGBSTTM/lJ2ndiftzwDagduYeOm2mgpupYoI1KY07H2nfFefz9MDRUokkmNJt6XjHOWzFGuqgNqbY6VPyk88CVe8pKVvXpkx+IslPIgX9GBjDUU3Zl2PCg3qLuLVKtNitPUCCDoqXmSZjbUNrjpgbhOmqxWvVNEgyH/KW3IJ/KIwTxvK1ENMtDK10LSIHSTuOcYApZYuSkqDIsTE8vScOAFSyzc94u1QadVQto8MgiImREbj1xZk+KFFIYwAQU9uVxbAOaLUKjUcwpCkehA3HX54LSgEIYAPTIMEmQfIjfGgCt4NnVsYdSqupetSQEVYLKQJEdI3GBMwoqnvKgKq/hCgXt05Ya5BlCHumChhAOgsRababjF6U1qUYEK8mW394ImMCDvGECpm8rUNF9dJpVbFGvqHPlGCc5l6JcOpUUqgIDc1beGB9d/2xYaK63UG6kyOY5gjqOWKFzaViRVTXpG+mIG99P3wRG9iJHM4/wCFdHqEciCoxMcnL0Py95HlOJjoe0tanqMnlBBH1+31xY1I0ySNrNfoCbfT6YmJgMZ7TxMbG6hAyoVVGoSbGQYm/wB/0xTn8oXAp2WenJhe3uR5YmJjsZnYmNyhSQwAHxaWIN7mCfqMB8Uc97qJIWIKjmASPSYi+PMTDO09DELbec53Js1MQRpWDPMiefpgvh3E3pvoAEFCvqzJ4Z8hI288TEwFBlIMblUEbzjiEoEBJOmiSZ5s5n7QPbHdTKrUZDsBAj/mAP0xMTGL+G4jIdKgiN1ywU+ECNIE/U/QThHxJR3gG5eT6QY/Q/LExMAo3kg3JnfCNDP4BIQSWYXJ2ED8oBv1th2qcziYmFv+KviJy8wbPZkU11NtsAOfl5YzaO1RXLbl59iDb6YmJhygBY1BSXF9DKfiqG+Gf/H1xo8nW7qpO42I8sTEwTbw8hvmcZ+vr1k9OXLoMU5WgQAzG+4HL/OPMTA3tMHE1eWpJVQPAnn64rNPTbcHExMJcd4ljvLhnaa/h0ydVNNWhh8SxPxcjGOhllzNHWlgbifynce4OJiYaij9pVpFBu+0t7JZSKQenfUTqmOtwOmDznKdNoexIJmJnrtiYmFNZyDfuYzENWTc95U+eFdVOhHpwPDUW6ttFjBjCCrmadQaKQhwAoKjmCbHVyxMTDxzPQ4g/F80gaatMPKhb7qwAmI9cU8JySNTYoWIn4OhPMcvniYmGVS3F376jPJ8KVP9pngHSwJAI9IHnhWyaGAFV53M9bxt6YmJgU3aMfZZxkaqBhUqax4jFRTz56hcmxG2H1LilKkpFNJqM064ADQQACOnUYmJjW5grxcR1eItqOmlTiTuCT85GPcTEw30xFazP//Z">
            <a:hlinkClick r:id="rId2"/>
          </p:cNvPr>
          <p:cNvSpPr>
            <a:spLocks noChangeAspect="1" noChangeArrowheads="1"/>
          </p:cNvSpPr>
          <p:nvPr/>
        </p:nvSpPr>
        <p:spPr bwMode="auto">
          <a:xfrm>
            <a:off x="249465" y="-1227832"/>
            <a:ext cx="4354286" cy="2857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13320" name="Picture 8" descr="Delphinium Blue 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7" y="785813"/>
            <a:ext cx="50800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3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0" y="85324"/>
            <a:ext cx="3483429" cy="6705600"/>
          </a:xfrm>
        </p:spPr>
        <p:txBody>
          <a:bodyPr>
            <a:normAutofit/>
          </a:bodyPr>
          <a:lstStyle/>
          <a:p>
            <a:r>
              <a:rPr lang="en-US" sz="2800" b="1" i="1" dirty="0">
                <a:latin typeface="Times New Roman" pitchFamily="18" charset="0"/>
                <a:cs typeface="Times New Roman" pitchFamily="18" charset="0"/>
              </a:rPr>
              <a:t>Delphinium X </a:t>
            </a:r>
            <a:r>
              <a:rPr lang="en-US" sz="2800" b="1" dirty="0">
                <a:latin typeface="Times New Roman" pitchFamily="18" charset="0"/>
                <a:cs typeface="Times New Roman" pitchFamily="18" charset="0"/>
              </a:rPr>
              <a:t>Pacific Giant </a:t>
            </a:r>
            <a:r>
              <a:rPr lang="en-US" sz="2800" b="1" dirty="0">
                <a:latin typeface="Times New Roman" pitchFamily="18" charset="0"/>
                <a:cs typeface="Times New Roman" pitchFamily="18" charset="0"/>
              </a:rPr>
              <a:t>‘Black Knight</a:t>
            </a:r>
            <a:r>
              <a:rPr lang="en-US"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Delphinium</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200" dirty="0">
                <a:latin typeface="Times New Roman" pitchFamily="18" charset="0"/>
                <a:cs typeface="Times New Roman" pitchFamily="18" charset="0"/>
              </a:rPr>
              <a:t>T</a:t>
            </a:r>
            <a:r>
              <a:rPr lang="en-US" sz="2200" dirty="0">
                <a:latin typeface="Times New Roman" pitchFamily="18" charset="0"/>
                <a:cs typeface="Times New Roman" pitchFamily="18" charset="0"/>
              </a:rPr>
              <a:t>ightly packed racemes of midnight </a:t>
            </a:r>
            <a:r>
              <a:rPr lang="en-US" sz="2200" dirty="0">
                <a:latin typeface="Times New Roman" pitchFamily="18" charset="0"/>
                <a:cs typeface="Times New Roman" pitchFamily="18" charset="0"/>
              </a:rPr>
              <a:t>blue  3” double </a:t>
            </a:r>
            <a:r>
              <a:rPr lang="en-US" sz="2200" dirty="0">
                <a:latin typeface="Times New Roman" pitchFamily="18" charset="0"/>
                <a:cs typeface="Times New Roman" pitchFamily="18" charset="0"/>
              </a:rPr>
              <a:t>flowers with black bees </a:t>
            </a:r>
            <a:r>
              <a:rPr lang="en-US" sz="2200" dirty="0">
                <a:latin typeface="Times New Roman" pitchFamily="18" charset="0"/>
                <a:cs typeface="Times New Roman" pitchFamily="18" charset="0"/>
              </a:rPr>
              <a:t>in long, slender spikes rise from a large clump of deeply cut maple-like leaves</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3-5’</a:t>
            </a:r>
            <a:r>
              <a:rPr lang="en-US" sz="1800" b="1" dirty="0"/>
              <a:t/>
            </a:r>
            <a:br>
              <a:rPr lang="en-US" sz="1800" b="1" dirty="0"/>
            </a:br>
            <a:r>
              <a:rPr lang="en-US" sz="1800" b="1" dirty="0"/>
              <a:t>Mature Spread: </a:t>
            </a:r>
            <a:r>
              <a:rPr lang="en-US" sz="1800" b="1" dirty="0"/>
              <a:t>2-3’</a:t>
            </a:r>
            <a:r>
              <a:rPr lang="en-US" sz="1800" b="1" dirty="0"/>
              <a:t/>
            </a:r>
            <a:br>
              <a:rPr lang="en-US" sz="1800" b="1" dirty="0"/>
            </a:br>
            <a:r>
              <a:rPr lang="en-US" sz="1800" b="1" dirty="0"/>
              <a:t>Exposure: </a:t>
            </a:r>
            <a:r>
              <a:rPr lang="en-US" sz="1800" b="1" dirty="0"/>
              <a:t>Sun</a:t>
            </a:r>
            <a:r>
              <a:rPr lang="en-US" sz="1800" b="1" dirty="0"/>
              <a:t/>
            </a:r>
            <a:br>
              <a:rPr lang="en-US" sz="1800" b="1" dirty="0"/>
            </a:br>
            <a:r>
              <a:rPr lang="en-US" sz="1800" b="1" dirty="0"/>
              <a:t>Water Requirements: Medium</a:t>
            </a:r>
            <a:r>
              <a:rPr lang="en-US" sz="1800" dirty="0"/>
              <a:t/>
            </a:r>
            <a:br>
              <a:rPr lang="en-US" sz="1800" dirty="0"/>
            </a:br>
            <a:endParaRPr lang="en-US" sz="1800" dirty="0">
              <a:latin typeface="Times New Roman" pitchFamily="18" charset="0"/>
              <a:cs typeface="Times New Roman" pitchFamily="18" charset="0"/>
            </a:endParaRPr>
          </a:p>
        </p:txBody>
      </p:sp>
      <p:sp>
        <p:nvSpPr>
          <p:cNvPr id="3" name="AutoShape 4" descr="data:image/jpeg;base64,/9j/4AAQSkZJRgABAQAAAQABAAD/2wCEAAkGBxQTEhUUExQWFhUXGB8aGRgYGR0eIBsdHh4cHRwdIB4aHyggHiElHRwfITIhJSkrLi4uHB8zODMsNygtLiwBCgoKDg0OGxAQGywmICQsLDQtLCwsLCwsLzI0LCwsLywsLCwsLCw0LC8sLCwsLCwsLDQsLCwsLCwsLCwsLCwsLP/AABEIALcBEwMBIgACEQEDEQH/xAAbAAACAwEBAQAAAAAAAAAAAAAEBQADBgIBB//EAEAQAAIBAgQDBgQFAwIFAwUAAAECEQMhAAQSMQVBUQYTImFxgTKRobEjQsHR8FJi4RQzFXKCkvEHJKIWQ7LC8v/EABoBAAMBAQEBAAAAAAAAAAAAAAIDBAEABQb/xAAuEQACAgEDAwMCBQUBAAAAAAABAgARAxIhMQRBURMiYZGhMnGBsfAFUsHR4SP/2gAMAwEAAhEDEQA/ANbw3IiiKgG7QY3uJkf4w4ytZXAn5Hr6Yx//ANTP3q+BQp6TqM8geuHTlvEEQ1CtwtRoJ9CJ+uPmsinUDEYyKoS4cFVHaozszv6W/bGY7Tdo6OXaKZNWoLwpjSeUkT8sLu1HaStURqC5V0BiXYtY+Vh98IeF8LdWHeU9QidExPuNsXLjXTqf6XO0ATaZnj4zOWDoCGJGuOR8/fCnOZlqN2EsPiUyJ6bY0fZzI5ZlNRKTUjGl0Lb8xIvPqMaBjTb4lBja077489+pCPQEWRZu5kKXbGoxWnToODb4gTPoYjDShnCUbvKekH4ZMkHFfFeDPTQPk2ZdB1FGJKkdIPLC9OKLWMVUegVsdiuo7EbSD57fXHorgPV4g+EgnuO4/Scys0dZ0JVddLsrRGmDefLF1TiYpU+bkchbAWbyT6NCuGZjsI1BQLxcm+FnFs+opoXQkiRItDG8z53PscS5ekfGQHG/j483+8LQdGoTS5HNmuQ4AUKIYDck4q41llDJVR1QqCCG3YHl6zgfh2eARWUEeGY62++CP9OuYgVJINz5cxf1GFqPdQ5iw2oVK6WYd3p0e6c02plnqgWUmSo9eXuMVU6YAZYA3G33xP8AjiU2q1WZVpUxoBYgaiSoA/zy8+SPP9qUqV2WsWy9JwhpVipKOukE+Lpq/MJHWMetn6L2j0vxVwO8e+M1Q7RimWFMWuPiJ69TbF3DM7qh6LTSJgzHU28r49qUXBDIyVEO7Bt+sEWOPcpQSkTpWFktAtLsBJ/THm4+n93/AKbUZMi228NzeUWqLVHpVBMMsalmx3HPqMVZbNUyhSuIhVVap+J7Aa/qJ9cDZyoCJG+3zt+s4D7QUWqUlYbUzA9Dup+QPsMXYMOMZlVt1Y1v2vgflccAD2j85sqygFGQSSTZj0AG1v0wDxbidJKqH8oAkxtqO/rhVnaD10/AqaKtGodYO+k3+tiMA8RymYdVV4KavGRyT8vmTP2xP1vRrjz0vBi2sbTZ1OO5dBrnUSQo0DUW2/TDBWWoso2nzW0+oOEuQKUqKqq6tHtfYWIvgfhmcqVKtxCMSFOkhZG0HmTfHmZACNQPEYHP4aj2tw9WEVCGmwMTA/fFoFEgKVEDy2/bAk1VZgVUzsenrfANbPJTHeEzJjSPzHpGBGtlFTrANAR5laFJXlfiItPL088UcdgqqMJkkk/06dj88Ynj/aU1iadI1ECsB4YEEMBPU9d74rzb5imD3pYsSsS1ypkx7adupxUnSE5Fdz2jlb21XMbVq+mmWeREj+ewwgzvHWqU/gK+L4lPLnvty+ePG4h3eWUP8WpQVYyefzMDBOY4WgRRzuWBO0m4gekYrSkaR2FyauwlvYjg4qjvFcBA0aJJ9T/jD/imXFANUedAiWjYf+cZjg9Q5WpqpxJXSymNt+Wxw+4jxZszRCNTCqbnxbxyiNsTN6/r2N0/aEzYWU+Zi81xakXcLUlSbW2x1VzVKrRKSpMyG2I+mO83wKjp1IulhvveccZTgyyGDMpiNI5+uLm0EXcQCvIlGQpFR4GmDPUeU+XliviGVqVtLQpYMZYc16aeo2w/4dwnumZtRiqBIIsCD+2K3pfiMplZutRet7MP1wOsh6BmA7yrLf8AqZXpItNsnqKCJLsCY2nw7xjzDPuagtIOJhZ6bpibOL7mVDqjB61ZdJrMCAqkmdgR0wy7L8ZDxFUVhyFg6+W9/Q4w/E+PHLVWAlkqUyNJ2BIswnGWpZzUYiDyPTFCdJY1RiD2gz6xm6lQO7aTpLGAw88D8NqIa4YghIIIN4PL2wlo8TqoQqVXK2HivPzwRx7iLroVbGZkW9MS+nvQ7xY3veafjfFUy9PUqNV692LDzJxb2f7QUaio2mpDfn0ys9JH64zOU4swhnCqdjBMH288UZd1Ss1Rcz3dItPdEHTqO9h1xg6VSKI3naR25jji/EqyGoVdxTJ8Ae3h2Jn+n1wH4xS7xStSfhUG3rq5C2wnHCDv2Y0i0TGpbx6auWNFw3hpNNddQqgl3GkAsBYal2iAfczj1f6e5RSiAX+W/wDBCTmIslxt2USN+UkD0HTyODK4V1O+llJvuCpBv/OeBM5lkpmxGhjqW/UxHswjDDhFLWjHYTv7Cf0xNmNsQ3IuVZsiaCZMhUaAFDFfMQVP6g4di1JtM6mEWExNvaCZwqzWbLuAtNzyLiFAHW+/thwmc8DQRqgT7c8QZMT16q9qkONeWE+f5Hhr1K1VGFgG1g7eFZH/AMgMb7splNeQoowhRqIB6FmK2PKMDZGpSepmiYA1L6waaz9ScW0MwAqnvTECSOQHl5YZ1nWM+IYq7g/aUNl8xPxvOVqbBIdhcAqAAvrhhwGqmYpioni3BnkV8Jn3+4xme0/ahqS/7feBiZJ2j1ww/wDTXhZpxUFcgVpLUXpkQ19JVgdiB8RFwOWLunwqy/T/ADJ8QJBM0VXLE1EWIgFvppH1J+WFnFX0kU9Uamv0kwB741Iyp16yQZEDygk7z1P0wjz/AAuSTq1VZBIsBB5xyiIF+uOzn0wHPY39N4TAgbQbN8NpVu6qI7Uqw+GovOD8LD8yk8sGV3HeqtrG8CxJEN9/piuirqADTkKSdYIgQLAiZxmE4gz1fPV9ThfR5CwJdr3271fMo6c6rJmz4aFHgqKdUkjUbGLb85HLB9R6RhSAokWNiDywgzFc6xbUGJt+sdMQZESCgWmoaSthMyeePAyYtbnTFLkoUBcJ7TM1HRFVwjSGjziDPLnjM0HdKyERVUMYP9Mgc8aPjmeSpR0lyQviinB1WlZOw9sIuDZpUWougn8Rok3ItBiLCMX4b9MnvF5BVsPiPmydI1EqlQGBAfz6H54WdtpGZoVF1FQ19PisB4gFg3It747y2eRGRnBBZgkbjUZI+WKc9VIohaNSKinc73Mn6SMZiQqwYn/W/MbjybAnvKqfD0OYUoNVmYOx+GovhUaR01E+RwVW4XOkj/cA+K3287/PCnIcIqKGqLVJXXqAB63b/uOKuJ8Vr1T3ZQ0xpIXSbmRHS0frilaY0DENTHSOIuzmTqnMgGFLbnlbYYPzlapQpVJIcQNJmBM3HnAvhzXyDrQUKZqAC5Amw5YV9rsvUqUkSiAwkyQQQBFx6z9jihQL34ghRdniWHhlXMUFOsB2ANpi3LGYWnmaVYgvIBiG++NX2ZrtlE01UZlG5/tO8YnaPu6uiohBB5jeJ29sLDEWIvYDaX8MzR8Sm9vCPPyxRxA6wokgnkPLfHmY4SjiNZVhsQYNr8sAU+0aafFGlG0MefSY6XwCpr3EGj2jJc2yiA22JhJnWr6zoAZN1PUETiYZ6Z8zdPzBs7w1KwCuJj4TzHl6HE4LwClTLbPP9Q+H+Hnhx3Sh4kTsI64u7vSJxj5WX2g7TdTgae0AzeTh+8kR59fLGc4tnqhqSwBU9OUY3GToksWqAXHhmLH0NsJuO0EavTZFAJpEN6g/InfC8OT3URH4T7dzE7VqWkTV/W/thvlKVauoC6WQ/mZYFtoPXC/ivCqY7kEaVcjUwHnf3jDzNZ6ofDl6c0kECDFusdcOItbWHkYjiaPh3d0qYSx9Rz/84zvafjlUVCiMEVgskC/UQel+XniVMyYUQxPkJwq4hlQyllYQtgOguSPY4DombGTffvB6fLvTcGOafESKDNVHeFAVIa+pW3HsROJwntIrBMv3R0hVEpuDsbc+tsCVaoWlosSx8R++DezOSUO5gBhDD/lIn7g4IquR2v4/1MJ1sQvEbkimpQDUJvPM+U8wLes4CzNQiApswsfuD5jp6Y54nUrLQdqKh6m4BEze9pE2n9jgHhdXM1lc5lGpkkhDo0xEmQsC+487YHGS+Nje3AEqZQFKqJama0vUnYsskz/THL0xc+SFSk60zpMi9ztyKzFxjvhuUpGpUDVNUKlzAv4gbH0wU2Sp0XsXUG4cQQfl+2AOA2Gvx+0jKnn8v2gWV4atOmS+ptgoPwtPl5dMXMzgEUz44LT1IKH7SPbBWeqadIWH/NqIMCei9bc8VZeuFbvKoGlRJ0gAxcwBsfMmPXlirp2KZ1Njnj+fEsTFpTaNaWaqDLl1XW+ksqFiJ8XUXi+EHBuKOaj1HqLO5CwQJNhG8AGx54Sds+LV1zNDNUi1OmtMBAOU3IaLHUN/Q9MM2zYrqa1OnTDVBDMqwxIsQYgEjla/XFX9TwDLj9YGu0XkQ1qE0+S40rr40ImwIkgibTG0jGcTIBajNT1QWbxGAEEwACdzY3wx4OQqtrMgCdM/0g79IHLrgvJ0afdoW8R0ifU9B6487B09pd8wMYJXcwQVyj6SGlbagd9VzHXCrtNn/wD3WXRZKFGFTyDEDfra3rizhecq1WfvV7ttRCA2MSeW/LpzOOONpFRFYglVEmbzuSRuN+fnhmHpRhzsx4H03jMOL30eIZUyRpDuaRbuxe5BGkgxBtttfA/CqVOnT1VQ7EGFYSSNJIUwL354bcNHeopZiouDEbH16frgTNtUp6qNKquthYx0IkjnHl54mzkFzjB7zip1EE7T3MCqCgBTU5D+IEEJzgcjyE9cVZiiULiJv/BjrP5pVcVa0qy3F9xziPOPnivP8T1FtK3Jm/pYfzrhYvTJ8pWhUto8Qo02SKTa5Cz1N4+t8Pqai5K3POMZinmQWfvB8IJAjkLH5/bBmT7W5Y0pZtLEGEJ6YoUHkQKIjXNFg6gEaTIKkeW84D4dwpKFGCTAkz/NsEPpCl+RGrUDPmZx844h2tq1JKFgpNl5R54YqkzBZUgT6TQpqyRqtv8A9PIY+f5inT/1JNJzGrTHKP8AzjjI8d7s3LFWWIHX3wfkskjujUviLCF59MdxBF94wbiJpDSE11Jseg88c5ns7SzSNU0BajWJHXrg/iPC/wAQVA3w2MQQT7fLCztRWanQDrqDFtKweZ6xglTSaHM3SQahGVpNSRaf9Aj5YmMRmM/WViNZscTGnEx8feEcJPeD53M10qU6zMp7ogACbeo8+uNZw7tpQaoqVU7ueZMgT1PLGa4RSauO7Ua9jAu2meY8sOqXZNS2lx41aVcRDA7Kykz/ADfDXCHZxx4lOXRw02NMU6klWkdcZjtPlNKmKkHVaN+sjDbJslEBQyKhPhExYm0TymRjpsuHv4XvvPX7WxDujXUiBprmA/4jVq0+716tJJE8+t8E9n+KqlM6mYEHYc8Nc72XAdnWUNtMbTebfLGZrq1OoE7olo1HRefMAYtRkcELLlyK4qafi+ZfuS9IuDE+GJiL2OMbwziTBtJJhjB85tM41HZKoarmkZUTb+0EXEHHeY7H1svWNWmlKuk/7bCDHlqtPnPtjunUqGVh+UDENNowjPhaBwoMRAP0xocpR01aTR8QZD/+Q+xwq7O5kCVddLAkBSNrkwesAjGgfOwo2lRqFgObCxixj1wkFEc3+c7HhJY1Bs/KSiyIsWG58geQwryiujatTTFrn3seuDeK51Aut2i4BMczYSBtO07YV8K4vRrV+6k6h1Ugek4Upa/YNpYWCCvE74ydDs6yB3aExyMkW+lsDcHzzsQvxqbmbW6+RGHPGsizsQLK1ONUec44yeUShT0gfux6k/yMdkZQ1nnxIiuptXAhFQgqNIsvI7x1xxUUHe4j2wlyGeqS7VBpMyBPL19Pni1KYqZc6bMSzAdRqJH0wsg6tXEIZ9uOIS9VK00dHeJMsZ8INreuLcvQWiFREApqI0i8gkk36gmZ9sG8HyqUqKs5A1CfngbiXENwgIHNud+Q6YrO2PST+kw5G1ajBuNVSmlKYnvQfF5G0DzPM4bcP4W/dhSTMSY64Rrx6gqq9ZtK031dZsRYDnqi2HOc48e6pVKYilUuZ30xInpPTABiEsxgdVGod4TUqJQlVu8E6gJj/PljMZmia9c1J0ru9pvaADO5j6YaVc8HdFpL8Rgep2v0wFxPNrp00yCSe7p9CTu0dN29AOmJxlPj4H/YCPqa72mg4VlqdWmwpxqSyOTzBEqV2IvE9RjO8VzCo2tgddMlDAt4idvYfbCtaLpWXQxWnouZgAKTJPynB2ezJy1Nq9QAgAFCbgt+Xe0mbeU9Mexl6NWxJlTk1f6/9mZEJ3WG5rILmEK/CCBc+oJGFT1gKjwCdTgDy2E+ggnB2W7QDNIHjQQghjbWTIt1iN8WFVbVUgabBPM48zNibHlOM7gRJQjbxF+aT8OtLSRSqN6AqVUfU4xiq7UAqkHS1/fzxuO0iD/S1mRTLwhP9oMk2xl+E5BI01CSGifKMNxPSk/MYXGmzDeCJmNDtUZygTSEk87SPbBHZqlR7xw40spkBhaManJZcIg0gFOd8ZPieQq1nas9MoswORI6nHE6riLvmOuLcGSqupIBuRpO+OOCMcojM4HfVPBTXmFHxNbaTb2OLeE1u6VQwXu1EsZv5D3wkrZoPXNVmGlrc/CBsPTGYmIh4Wq/tHHD9aVgxc93UIUrv6YY9uso65ckKI1AyttNx1xSKS6R49IJ5c5iD64A7S8Uqqv+nrMSDJDjmOh9MFjFm43CvqOJgqjAkklp54mDO5PXHuLrnoHpxFOVVkYEFlsTNxbHNarUcyzMx6kk423aHhmqlKJLiwjeOeM/kOAVqyBxCgAks5gQPLecAuVSNRk+PKrDUdogqE2kyBYT0wTSzTpTUqSPE1gfIYI4xwSrlinegDWJUgzPXzBGBxRLIigXLkD6YaSCBDNGj2jDh/aeumxBHQ7Y1XBeLU6zrV+CooII2mfsMZPO5E5N6RJ1Oy6mWLAbaT1kY0fDcuRGnUqRqggXnlO9sRdSqabA/WSZwmnUPrGqsVztOudPd1PA/UE2Vj88bRvGPpj5t/rm71aITX3jBfTUQAfS++Nvwviys7I0LBhW5MBYauhtuMdjxsyUe07Hjdk44ijOZOKzgcwGBH/afsPnhnwrKmq6gmPwwWPlA+szgniYXvFPilQysI5GOfqMVUMyqh2pghtESYsBJkAbkzHlgfTQsFc7bRmJiD8kVBOL8NioqrLox0P5C2q/RQfi6jEr8KSnltICd5ou6X8Q5zzvhQuZrE+NiVNwo26DDAzUpqBYwV1cxBM/I2xuXQthBt2jep2UajvPeF59yhSpBqgT4TJ0zHpN5i/thRxLh2ZqVQSzWjSRb1BGC3oaCAvLfqes4NEgFucQPXr7b4lRgX2H6yLWDFFfL1V1SQdiSecYApuQ1FtZUhTC8m8saTuBVpkBfGo8QDRqX+oSCJE3EefonqcNErBFjbVaCByOxMwIt6YeQtbHmGiGrENzi98gYOQ0QpFwB00m0Yb5bJOaZbTKrAZgLTYYS8OyJoroJ1GZvyP6X9cOMlxwUS4I1EpEciJUsI/68H0+L130KYKDUSJg+2WVJZVRSQTeBYGP4caLMU6zZaiVsqqCQdmGmwgX2vg3jFFay/hKFLEe+23qv1BwagCrKwFUBb7aRZQfYYzOpxt6b8jxHVqpT2iPgVZlqaGKqWVo6qCpv5xi5OK5Sg6xT1gSJqm5OxZWjQLflYDc3M4sOUArhh8LWibrcFuW0RfzjF6BRSNQgTUJZQeSn4d/7Y9zg8BXGAxAMEJ6fMatQy+aosMuVBZY0FYDLzQDaT5Eg/XC7gmbqJFJqS9wqgDvAfDHIf2iwg88C5PNpCuEFKrElRuD68x54tTiC1qrywLAy4HIk/ST+vTBZet39l3x8D/EatN3ntDIPqqM3i11FIJiAsWjkPbrgviXDswkCmusBZCixLEjr0GLaLMzAKJIsoHL0H674G4vW0OhrakCOpIIOozNr9TpPtgMZXqcuwNmpzIN6inj+d1ipRWZRbxzO7Aef7YxfDuJq0U4MsYHvYY1Hauh3dQ5miSyu2s7W1XBtyMx6nzxVQ4KvjzSKsLTLqoF9bWUf9xnDGwejaP+kUMYo3A+C9oyMwadSoFoLZZ/tsL9TvjcVuJpU/DmSwDKBexx8wynAqmYdmWAgN2OwGHnCqi0HRcuj1ariBqJEr/VH5R08gTjMiADbxMyYQfwx92goGlQLC4F7DFPZlKD058XeHcRa/L0wo7U8ZqmkKCSWB8bqDH/ACp1A/q58sA9nONvQhX1CWkk7RhYxnRM9EhPmMe1q1cvUCoSKZFh0O9sVniprU1Wouprmf2xbx/iJzKo6jwKdxeZthctVFRlvPUbjDcYBUeZf0yDQCZUlG1yAehxMUvmr2E+Z3x7h2gynUs3f+pTcuPT9Lxi7h6KoKrMSIna/KR5/fGI46WNQBjCggghZ9bfmH3xq+DVAgOkEAG9mUCxNg/L0nHnZFpQRPn2WlB8w3j1CnXUK5WAbbAmDyJ3nywjyfZVFcG/hYm/Kdj7Rh1RySset5liT9T/AOMXJUUAlY0qIE9RbptbfChlatKzBkaqBmO7ScKq1q9qYC7A7ECeftth/QoMukD4UGn5c8Jc92gqLmNEApYGZFz54ernQAZEQOtj6Ye2ooL4lDFtCgjaBZjOaa9NitldZiAAs/ETzjpjytXAfa4MYC4jQUt3iACbNMC2F6tV1hS2sC+uLkcvI2w/ExC0JT0zaRNwnG1FId6rNBK6l3CiDsffBVHu6kGk6+mx+RvjNNRaIAtynzxVRyb6fCCSpgwemEsxc8SV3DsTU0QyxWrUXl3akeUlwftinhVIhqoPJvlIB/XC7IVaiVfGxB0etgbffDqjVnxQBJk+oG+F5GC9prHz4ltfKwATAG8/TARrCbjw8v3wLn86TUVWNheOhlr464jWVFkm3LzPQYIaSNorbtLK7d2RUFwN+hBsfvi+vlxqtcHaf57fPGbr8SMFCJQ8hb5Ye8C4iKo0tCkGfSed+v39cY6BhHJ+HbmdMgW7SVAtG4/t9D9DGAaWbDAsASabM5H9pBt8go9saPPUAQQSFWLMdgf7jy5Gdt8c0eFpl6JAM83YbseSiOW3y9cV9Mpxe8nj7/H+41BZuV5wLl6HfEAoAGSfzTdII2NzBvbHtAUatCVLAsvwusGDYgEWk7Te3IYwnEspXOZSHApq2tEZyFW8kKCbW6R7Y+g5AqbzANwPv8tsP6nqkJVwAT5h5faIkem2oqpiF7uf+Yf/AM4BzdPMUmJrOhpudKRbSIst9thfywzdNVMuDBqOzD0khPeAMCZHg7QROs7nW3S5NzAxADsQZhIK7xLWVtVOoTAJ078hb5EgnDjs3kgorVGMd5V5XJhREfM4Op8NZgqgBreFdIMfTBHEsk2Wp6nUAFtMJBKyBcgbaoOMC+0moOAAn4kauiyo1rPxEKNv+6QML8/xx31ZeqgbQqkG5DUzswm9iPUXHLFqAg6RHnJv8t8LK+fCZ4d7dadJ5Vd4PjseZ8P8k49D+m5afdRUpdUr2zsZk5cCm6LVSCyBiBAkWuCGUg/DGK6+eem5y7qKWoyUSHEfefK3phz2f4xRrgaDBQ/CwExex3EEwfIz1x12WqivnHepQVDS1HvA1yBYahyMYrz9UNY2BE4CgfiYw1SWaims0lMaRILk7AzeT9BOGeXXLkmmK+hnMOR+bogYbKOg3wyqcErZt6n+lVSrFmd9QBM2K+W0YzT8OFJ4emytTMEMRuN748w+7eavTl9yamqzfAVKp3gmBCuX06vkMHZXgaqv+yrDzYthJwDtEyHS5FSg3xIfyT0wVx3g9ampzORrO1JvEVmSv7jHDHfJinwsDR/SOsjwakoI7pVWZgSIPPFGZ7JZWqIB0HycE/XCng/bSqlq5VhBJJENI5W3nDOh2jymcGmVV/6Koj5HDVXTF+/HFlT/ANMTJ01rcpX/ADiYdHhI5agPJzGJgtY8wvUHmJMz2fFUfGQ4MmVBB8j5QOWCcvl9Ph6W2I29zjrL8QUEBFmdz/n9se0CdU2vff8Ak48r3FanmMTVS7MDwECL/FM7fzzj1wOAVULJPmefrAjHVXMwVjruMCvVLE3BHIx9ztgCPbMraZ3PZFjXumpW53gYP71gsETyHptGHVJkVQGeCTMWJ/nriLmKUkzIG9wPrNpw8NYAlJzMyhT2inJ5dAwNVXKf27/XDqjm8ihFPxISLAqZj1vOPFyaN4qc6ejCSJ9Dcec4oq5NGYB6a+EyGiw9jcesnDFcKdMYq7c3L8jWy601LvBFj7GOfpgjh+dpiozICUIFzbxDc+kRPpjxOHpqYIwlbmxB8VwZjbyBj1xXmMmzKVB3EGDNjuLHGZMrI1V9v+wSADdQJeIjM1lZV0gB1Hn8J5emGNWlFr4WUMmuXFFQCIc7/wB0jf3xdxjPkKdPxGB6CYJ9cBkpjAcXUT5wzWJHK3ysfrOF2ars+YKsZCL4R0sP3w3p0QL8hhJSecwxMRUB0n0/wMEi7kwU7mFZfJvUkojPpudIJi8CY88G16VSnpqaHQ+akX6XH0xr+y4pU6DrpJNRYqNO+5A8gMJeJ5Q09AVZpMzEzv0W/M2j3OH5+kZEDGN9OksHeeU+JCrRKVT3YMCRfVcW8unS/tizjPHJVigmBIHIdT1Jj7HCjNqZQdWH0k/pgimtxb/OI9ew8ThmIquTBaVI1YZvUE2BPXDilndFODBvyANyQIE+eIctvhRncyWZEogOVYliNhYgSdrfcDBkEzkdiw+JpcmzCwkKgIAIWIHQREdMd0+KagyWGoRIAuOlhIwppZ10bxEMsRpj67i+PKhCG1xEjANlKgETcmYnmOanFlVRQpEh2HjcWYLsIPL7xfAtagumroB0tTWRM+MONPyE4zvD6bNmqj6pUj7xAPSNJ+WNQRCKB4lBBJHMjl6ftj2AUHSkkbniOLUu3EBqZbuSq82j5zfAHEaK1Z7tl7wAh1aASYiQT6xGGHFM2HdTsEUifM/z6YzbVE1gnxWuJiSed+WPMwXVjaUdLiuzcK4dlmo061RlCgQNQIuDjV9jclGXq1wvjqf/ADImDfYXwKlFBREoXBAHcpcDz6mPYYM7S5iotGhSpNToixqa2AIEWUAYchO5MxshJKnzFWQT/h4ZnzKJVO2kz6yvPAT9zm6z1VdmJuVNtR8v2xYOEZd2YtWos25MsfnbbHlfheu+Xr5YsBEBonDNNi7jddN7miKlxDLK96byDfbce2NZwfjQpSU1OjC9MkfQHAx7OPWSalKG5MGBDHzI2PnhDm+FHUVVgiKb944DTz25Y4KTxNdQRWqNeKcPpq/eSAtQeANbSxHX9MIa/Aq7GQqMI1FlPTD+hmSaXd1BqRjpUkzfqpi+COz3ZfN062tdIoizBufoN5wVssSNfBPH3mV/1lZbCpUgf3RiY+m1ODMSTKe6X++JjPXHiL3/ALZiMuDrS0GOjSBtyMDlhsK97m0GJHTz33wv4JQqCmC6EP8AlAVhvtAPvgmmSHgyOW4v1tuJ8/piA3Z+J5j8n4hAqAmYnSJt1/kYrr5gCQNiOY+v6Y579QLwJPOOVhijOVwRzsb2jAkEiYQamZzfENVTVpckWEfTC85eoHDBWILRB69D1xtmnuGzJCqnLU6qWA2gC84QpxlqhhdKzYWnfnJ2jrixCa2EvRHA4+sAyOdzSVxoLSTHlHp0jH0zL8SVKS1KiqHJMxcAACSJ+2M5lOHEf7js7dNh9ME5ygWpeAToJBUHqMcGUtuOJiOpepfR7SrrEhzAh7DSSNiCYI3tYz9cL+L8WrqzkJTKk+CZ1RFjMgR5YBy9IzoKmCb8tJ6/ze+Oc8IIkzChb+QjA5TZuhOynSYz4RUr1k1a2XTuABf/ABvgnM0Asgj1578/TFvZ/M06WX1PYEgfNiMGcRzSZlqjoZCsF22XSBH3xjYT6RyDgQDZ3MQZyoailUVm66QT7GMLMhwKoaiGt/7emWHiqnSTfZVPiYnawx0mSBrmmdg2kkbjmPeMStwEoWam2typVdVgk2JmZJiw6TOG4RjAGs1NxheDNp2b47lq7vRphlEkK7wA7fO03genPHFdSK+YoODp8NSmf6W0hSvvY4wFLNOlMUKtHSF2YSCLzPQ3vIwbwXiWYauA9U1UVT8bkkDkQDeZIPpi1si5cbBjxKNSkG46qJ40HQMfpH64JpUC0xFhJkgeX3OOaKzUY8lUD5mf0GLcvXUVChN3ptA8gVnHklBU8+rIEzJermarK1RhSBJI28M2Fv1w5yFEIvhGkG4Hly+l/UnFOQyZBKN8RY6vQcx5H/8AbDl6EC2+ByAvY7Q2JG0X1KWrHoIqCButp8uZ9sVcUzXdjSD42HyHX9sDUZSkSN2sPsPqcYFAEFR2MM4awCsQLM5I6wLD6CffBdPPR4LyQfv/AOfnirugiBYNgAPlizK5cMFveNucEmMazPZowtZs1PKFBWbxsQp3t5EH5k47zHZdXC1UIYgwoJG3Sxge+CKeRbocVZyitP8A3WChpETdvQbz58sbhGS6YfSVdPnYeyuZTwnhFY1R3lOognUSJAaLwRsRgrPrSqB6lR69JtUWkaRysbHFi8BKKtZK9ZkCn8N5B1Wg2jw4U1MyxXU0lisujXuP6eUYtoKaloxh2ngyKhC5zKlNRUPpN2F4IAkGMUZinRSn3hvG2kGTq5+WDMnmKZoudARWbURMgEWDAbi1iPPCmA34dIiRIInxfLAsAdxGDpwYVwrN0Cx0ValNt4OpYP2w5TN0axQVKlF4Gl3azesjn5YznEnqKQe6IIAFxZupMczgB8mreHS6MdhuJ8jg1aLPSnsZ9LqcTSkESgqwqwNmYxyXlfqflhZxDtLUV4dWoa4Em5vYE8rYwiUaqo2htWnlznnb9sHcE7Q1FUJXZXU/le8es411LCIdWAozYUMsWUE1qk8/EevlbEwEczl38RW56Ex98TE9DzIi7f3fYycKzIapTLFQJB1NJFvK5nlGCu2bj/VqQqiUDMQImeZHW3yjGbzLQviYXMAm0zsMW9nuIHMK9OowdqSsNY5hiCo9iGHyx2IXjZRBxr7WEG4vlRSg1qjqWGpF02PQjr7YEzr6aLG21vOYv19sabK5lK1IZPNElHGujV502UEkTvEjbocZrjGVanopO8MGgk3+HcHr+uGtjFCpUfcEWqmdWo72Kh4iNrDyGHXAcswJYMCGHiUi69d98LCpplgYguVU8iJ36xH3w14rxlEVUpmWkNqQ2kcpM4JhewlWbcAeYxzfGqVNLEMTa3IdfLDLsqwZahUyCVM9dx+2MTTy9Z3Vwhb8w8Jj57HGk4TnM0lKu70ixTuoFpILkNGnoL4Rkx7bSN8IFaY84rlJYAfnpso/5l8a/rgHiGXR0WpHxRN+uGOfzwakrIZ0OD6T4T9GOF1VSU7v8wqWA8/EPv8ATCiK4kzcQTPgDJsqz4XQ36GoJ+5ww7HZFkQhwQ1VBUIPK7ad/LT88X0+E6lKkg7al8pG8fL3wzWi7OW1BfBpIFyJIP8AB54eMhGH0z3swgTpoz5/xHOsmfLJHxDV/cABqB9BjT1XvbY/bE4j2Xy6I9Us2qD4i27Ha0bzy6TgHJEmks7gaT6cvpb2xPlGpQPEHMbAkzWlxpYSPt6Y74dktdJHpldSiDa4gwQw3Itvjzur4UU869HSyGPxGEf9R+VsDhBAqDj3FfzvNJTylVQ0AeJpn2AH0wk4rRq0WTMfEUflOxEFT7YaJ2lqHkPkv1tgHP8AFmcfiFQoNgAAATabb++GioQ/FtGa51akvTKlwPEpYAgDlHUYWZvO5trAKg9b/P8AaMIs7SDHYauR2v5xvgrs/mHNZadQmNJgTOs8lk/DN732jnjlQVt94ezbiH5fIs9VKZMaoAO/8uDhjQhmpjlJf2Xb6kfLHozYWqj6FBQgws3A9Sf5zwwTh6se8otuPh3gb2/fAAht1g13lWYeT6YBqXJ8zHsLYeigpVKLMEJaSR4iG+FSRaNzaf8AAGayfduVJ8SkgiGgm8wYiDMz54J8TAX5hjCQAR3nK0KieIOqKWmSbmSdgLmOmD3VKbCvmSrsBZVXz3PS9vfCxixYawL2B5e0WgYnCM0TmHJJam+oX3UzY3tEbDBr7VoS5R7fyj/KdoxVpZioKZBpKJDyBEmduVsYzNJSmpp1gG6jxEL1A5H0OHuW49Tp1quXDhl0soZh8Rjadje2M5RpmHYCoC14IlfO24w6qFSvCgHEPyWXU01Vvy7M1t+uLKGdorm3RqZ2gVEUiRa4wtyjsVhVJDXjeL4P4gDUg0mjQhOptwOY2542+0YVrcSNTWozolceavIMDa+2BTw+rEQoHLcj5zGBuEZpkP4ikMDdiYt5j3w64Xw5p8FWiCWmNYvP9kwMaaG0WcgAsmKeGoFLNVgwRte5tsMAZrhauHqAkG5NhBAtbz8saftBTKDV3JQqVLGRD+w2GEeQaahqsIVidQ3Ajyxqt3E408z3fVVsGsNpxMbXO52gXP8A7ZTtdaTRsNoOPMM1CI9E+IPxKnrCeGFKF5jYqRt7W98DZTItSzDPpApsh2HOQbg7m04bDNrrCCdJB0nyYiQZ2jaPTE4jmyBoiWYMJHmDHpiRSVIAnmKzClEX57PvVfSxVYVotEmNJEAc+m31xoeN9mRXyxzFIM9RfhExK6Fm3WZOM/lFLMuuBG3OD8P2w4yXaZcuGptVK3DbE2NusWiTaYxSDXMp1GxUx2ayL13pd0u40gHa5MsfnHsMMuI9ljlFpVNYd9dxFgYkR12O+NJRyfcVe9sUKMVdSCCYkRHlfE4061XXWKoUEEOhXwkgAkqRJHitB3wovuIXrMSD2lfB+LJWOiooSrEjo46r+2NJTyiinU8wPocfOeK5fuFVx46VTaohJM81IiVIjYdMPOyXaFnp1lqhvw6RbWRuAb25wOeEZcdgtEtiJthCeLUUZDHxAH4TE2tNjInlhHS4vVq6oUUxtqG5HruMGJxqg2rQ7MQCfhIx1w3ulplzZVN1O+o3C7X6+mAYuBRESQ4WjOMjTamQQSGN97gHb3O/pHXBOY7RNSIGrWZGpSBcevI4BbOl5Kzfdjuf2wqzoCLqbcmB647GpU3ASwYbxXij1WLGw2Vd9I/fngDIVXV9c6psZ5jpg9aOoDFVcrTUsdhjLJgkkmNKdUbjY4R1MuahAXYO5J6XMffCThvFqi1CTdWaSvvy9sfQcjpddSbHccweYMYacZTiNKHHFAyOkDAvFqP4RMcwPS+/pb5+uNJXpgiMC5nLAUn12BQxNpPICd7gbdMAurVFKTcy9ByReD588FU6UkEctuoIx3l0RBqchV6nBC1aZ/2xPmdsFXebvzCnPeQ/M2b16j1wQcsaY1rO2wPMwP1wspVjTbUIPUHY+uGNDNU6plWdT0K/O4sYH6Y7GgLXX0hqATcCznEKlGvRC3MS3qSADboAYHmMOcjxg5jVUcgXgA7mBP2xRwzLJrNRoLbaSZ0gi3oYw1yfD0SkxQa6bNqAHXYj1HTHrv6ZwtiXcqP82ZQaqhzGlGnS7suwgRy3+R54wWUyiValSojOjTsb6lJsGnZ16Y0+crkpADBvy3gDz/xhMKVVAdTLpdhMDmbXM480ZARQlvSFSOd4mr5Q0aviIqQZgRf9J8sOWzJrlSSVRjAdgV7tvzSOdsDVF/EIZfCSQthHh8/MdcWmu6eFAIJ0sr3BtY9R5MMbctqEcWyVNCr0nZqZlHaZ8Q5iNgfbbFnZ5AKNSSXIAJnbSsnC+jmxSHgpuEcRUUxa+4PMeeHFeqmXy50OSamxA1QCJg+UW98be8W96aEyfDNLO3e1HTX8Lm6hpnxA3Ax1xNdJ05qnMfC9PmvUHYjDfi2XpulKpSdCGQAoYkRaT0M2wHTzmmmtGsgKbb3CnZl6YMi9x/PykrJOMpWdEL0HNWn6z7Mh2tg3I5mlmI/+1Vgwp2JvdSeflhauRNMNXo1RpWPFsbmIYDpg+lxSjmFWlmAAEJ/Ep2jeD53k8sCVB3H8/MTF1DecFHFnqww3BMEYmGy1mWy5lHA2Y0SxI5eJTBxML1v8fz9I71W8GZihnQqhj8UnfzuPS5PywyIVmQiBeWPXaZ9sL6mUBcSQJtAG9/LyJvGCcuLkbiIj98MKggGeb7SA3cSzOZZldh+eNvMHf0xbQ4Pla7FalUpVIGmTYgztIjcRE9MVBZZfFuCkk8vc/wA9sFjMBKcksGkBSn1kmwFiJ9Mb2oQQx4EtyOVrUkZQddOkxXSBZjFm/tGlvPFOfYqGqs34eg6V6sbSJ+U/5wDT4q6EATpJ0mDF9UdL9PfFOfoVKwCqNXjJboIsAJPvjNG9mPGMloLwrO92HpVSWy9UeOLmmxsKgO0jmOYGHHZfhTipmaJcGaDIGFwdQBDfIgx64zR1UgwV0mJMQT6cxONj2MqfhvvrgksdyCIA9jB+eF5tkJjs50LtOMt2TSkCFZmc2JNhvcx9d+WBSTVbQBCUiVNo1c9fqwj5YfZ7iASmdbRIj9/554TZDiVIdZYyLi4sOeMYFgTICWZSxkGUiwEDpjzO8KFRADYiSD0OJW4wswEafMjlhfxjjDrpVQFfT4ucTcDpMffCkxtdxS42u4TUzApDRckW6A4RcXqGruY6DlgdqrmGkk7Hzk/e+HdHhoHxeJvoMN06N4ZGg3M3w2hFVQeuNNTUiCCR6f4xY3CASGEKQZnAWczvdflLQY6Y0nXxNJ18Q48QrC3et8/13wvrZt2Mm5/qYknCivxBqhuYg2AxpMlSFVAw32YdD1jod8cylRvOZSo3mb4ojM41EkxIB29uQw57NqQpU8j9x/jFHG6ZDoNPLf3tgnhJ0tfmME26QmNpD82gAJxTQYrTZIu15HLqPf8ATFuccFoGy/U/4H3wXladhqgfsOfl9sLXaLAIED4SdDeEXYww5Re48wcO+D5tCuldQix3EkWOKHyUXGBSTTM/lJ2ndiftzwDagduYeOm2mgpupYoI1KY07H2nfFefz9MDRUokkmNJt6XjHOWzFGuqgNqbY6VPyk88CVe8pKVvXpkx+IslPIgX9GBjDUU3Zl2PCg3qLuLVKtNitPUCCDoqXmSZjbUNrjpgbhOmqxWvVNEgyH/KW3IJ/KIwTxvK1ENMtDK10LSIHSTuOcYApZYuSkqDIsTE8vScOAFSyzc94u1QadVQto8MgiImREbj1xZk+KFFIYwAQU9uVxbAOaLUKjUcwpCkehA3HX54LSgEIYAPTIMEmQfIjfGgCt4NnVsYdSqupetSQEVYLKQJEdI3GBMwoqnvKgKq/hCgXt05Ya5BlCHumChhAOgsRababjF6U1qUYEK8mW394ImMCDvGECpm8rUNF9dJpVbFGvqHPlGCc5l6JcOpUUqgIDc1beGB9d/2xYaK63UG6kyOY5gjqOWKFzaViRVTXpG+mIG99P3wRG9iJHM4/wCFdHqEciCoxMcnL0Py95HlOJjoe0tanqMnlBBH1+31xY1I0ySNrNfoCbfT6YmJgMZ7TxMbG6hAyoVVGoSbGQYm/wB/0xTn8oXAp2WenJhe3uR5YmJjsZnYmNyhSQwAHxaWIN7mCfqMB8Uc97qJIWIKjmASPSYi+PMTDO09DELbec53Js1MQRpWDPMiefpgvh3E3pvoAEFCvqzJ4Z8hI288TEwFBlIMblUEbzjiEoEBJOmiSZ5s5n7QPbHdTKrUZDsBAj/mAP0xMTGL+G4jIdKgiN1ywU+ECNIE/U/QThHxJR3gG5eT6QY/Q/LExMAo3kg3JnfCNDP4BIQSWYXJ2ED8oBv1th2qcziYmFv+KviJy8wbPZkU11NtsAOfl5YzaO1RXLbl59iDb6YmJhygBY1BSXF9DKfiqG+Gf/H1xo8nW7qpO42I8sTEwTbw8hvmcZ+vr1k9OXLoMU5WgQAzG+4HL/OPMTA3tMHE1eWpJVQPAnn64rNPTbcHExMJcd4ljvLhnaa/h0ydVNNWhh8SxPxcjGOhllzNHWlgbifynce4OJiYaij9pVpFBu+0t7JZSKQenfUTqmOtwOmDznKdNoexIJmJnrtiYmFNZyDfuYzENWTc95U+eFdVOhHpwPDUW6ttFjBjCCrmadQaKQhwAoKjmCbHVyxMTDxzPQ4g/F80gaatMPKhb7qwAmI9cU8JySNTYoWIn4OhPMcvniYmGVS3F376jPJ8KVP9pngHSwJAI9IHnhWyaGAFV53M9bxt6YmJgU3aMfZZxkaqBhUqax4jFRTz56hcmxG2H1LilKkpFNJqM064ADQQACOnUYmJjW5grxcR1eItqOmlTiTuCT85GPcTEw30xFazP//Z">
            <a:hlinkClick r:id="rId2"/>
          </p:cNvPr>
          <p:cNvSpPr>
            <a:spLocks noChangeAspect="1" noChangeArrowheads="1"/>
          </p:cNvSpPr>
          <p:nvPr/>
        </p:nvSpPr>
        <p:spPr bwMode="auto">
          <a:xfrm>
            <a:off x="104322" y="-1370707"/>
            <a:ext cx="4354286" cy="2857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6" descr="data:image/jpeg;base64,/9j/4AAQSkZJRgABAQAAAQABAAD/2wCEAAkGBxQTEhUUExQWFhUXGB8aGRgYGR0eIBsdHh4cHRwdIB4aHyggHiElHRwfITIhJSkrLi4uHB8zODMsNygtLiwBCgoKDg0OGxAQGywmICQsLDQtLCwsLCwsLzI0LCwsLywsLCwsLCw0LC8sLCwsLCwsLDQsLCwsLCwsLCwsLCwsLP/AABEIALcBEwMBIgACEQEDEQH/xAAbAAACAwEBAQAAAAAAAAAAAAAEBQADBgIBB//EAEAQAAIBAgQDBgQFAwIFAwUAAAECEQMhAAQSMQVBUQYTImFxgTKRobEjQsHR8FJi4RQzFXKCkvEHJKIWQ7LC8v/EABoBAAMBAQEBAAAAAAAAAAAAAAIDBAEABQb/xAAuEQACAgEDAwMCBQUBAAAAAAABAgARAxIhMQRBURMiYZGhMnGBsfAFUsHR4SP/2gAMAwEAAhEDEQA/ANbw3IiiKgG7QY3uJkf4w4ytZXAn5Hr6Yx//ANTP3q+BQp6TqM8geuHTlvEEQ1CtwtRoJ9CJ+uPmsinUDEYyKoS4cFVHaozszv6W/bGY7Tdo6OXaKZNWoLwpjSeUkT8sLu1HaStURqC5V0BiXYtY+Vh98IeF8LdWHeU9QidExPuNsXLjXTqf6XO0ATaZnj4zOWDoCGJGuOR8/fCnOZlqN2EsPiUyJ6bY0fZzI5ZlNRKTUjGl0Lb8xIvPqMaBjTb4lBja077489+pCPQEWRZu5kKXbGoxWnToODb4gTPoYjDShnCUbvKekH4ZMkHFfFeDPTQPk2ZdB1FGJKkdIPLC9OKLWMVUegVsdiuo7EbSD57fXHorgPV4g+EgnuO4/Scys0dZ0JVddLsrRGmDefLF1TiYpU+bkchbAWbyT6NCuGZjsI1BQLxcm+FnFs+opoXQkiRItDG8z53PscS5ekfGQHG/j483+8LQdGoTS5HNmuQ4AUKIYDck4q41llDJVR1QqCCG3YHl6zgfh2eARWUEeGY62++CP9OuYgVJINz5cxf1GFqPdQ5iw2oVK6WYd3p0e6c02plnqgWUmSo9eXuMVU6YAZYA3G33xP8AjiU2q1WZVpUxoBYgaiSoA/zy8+SPP9qUqV2WsWy9JwhpVipKOukE+Lpq/MJHWMetn6L2j0vxVwO8e+M1Q7RimWFMWuPiJ69TbF3DM7qh6LTSJgzHU28r49qUXBDIyVEO7Bt+sEWOPcpQSkTpWFktAtLsBJ/THm4+n93/AKbUZMi228NzeUWqLVHpVBMMsalmx3HPqMVZbNUyhSuIhVVap+J7Aa/qJ9cDZyoCJG+3zt+s4D7QUWqUlYbUzA9Dup+QPsMXYMOMZlVt1Y1v2vgflccAD2j85sqygFGQSSTZj0AG1v0wDxbidJKqH8oAkxtqO/rhVnaD10/AqaKtGodYO+k3+tiMA8RymYdVV4KavGRyT8vmTP2xP1vRrjz0vBi2sbTZ1OO5dBrnUSQo0DUW2/TDBWWoso2nzW0+oOEuQKUqKqq6tHtfYWIvgfhmcqVKtxCMSFOkhZG0HmTfHmZACNQPEYHP4aj2tw9WEVCGmwMTA/fFoFEgKVEDy2/bAk1VZgVUzsenrfANbPJTHeEzJjSPzHpGBGtlFTrANAR5laFJXlfiItPL088UcdgqqMJkkk/06dj88Ynj/aU1iadI1ECsB4YEEMBPU9d74rzb5imD3pYsSsS1ypkx7adupxUnSE5Fdz2jlb21XMbVq+mmWeREj+ewwgzvHWqU/gK+L4lPLnvty+ePG4h3eWUP8WpQVYyefzMDBOY4WgRRzuWBO0m4gekYrSkaR2FyauwlvYjg4qjvFcBA0aJJ9T/jD/imXFANUedAiWjYf+cZjg9Q5WpqpxJXSymNt+Wxw+4jxZszRCNTCqbnxbxyiNsTN6/r2N0/aEzYWU+Zi81xakXcLUlSbW2x1VzVKrRKSpMyG2I+mO83wKjp1IulhvveccZTgyyGDMpiNI5+uLm0EXcQCvIlGQpFR4GmDPUeU+XliviGVqVtLQpYMZYc16aeo2w/4dwnumZtRiqBIIsCD+2K3pfiMplZutRet7MP1wOsh6BmA7yrLf8AqZXpItNsnqKCJLsCY2nw7xjzDPuagtIOJhZ6bpibOL7mVDqjB61ZdJrMCAqkmdgR0wy7L8ZDxFUVhyFg6+W9/Q4w/E+PHLVWAlkqUyNJ2BIswnGWpZzUYiDyPTFCdJY1RiD2gz6xm6lQO7aTpLGAw88D8NqIa4YghIIIN4PL2wlo8TqoQqVXK2HivPzwRx7iLroVbGZkW9MS+nvQ7xY3veafjfFUy9PUqNV692LDzJxb2f7QUaio2mpDfn0ys9JH64zOU4swhnCqdjBMH288UZd1Ss1Rcz3dItPdEHTqO9h1xg6VSKI3naR25jji/EqyGoVdxTJ8Ae3h2Jn+n1wH4xS7xStSfhUG3rq5C2wnHCDv2Y0i0TGpbx6auWNFw3hpNNddQqgl3GkAsBYal2iAfczj1f6e5RSiAX+W/wDBCTmIslxt2USN+UkD0HTyODK4V1O+llJvuCpBv/OeBM5lkpmxGhjqW/UxHswjDDhFLWjHYTv7Cf0xNmNsQ3IuVZsiaCZMhUaAFDFfMQVP6g4di1JtM6mEWExNvaCZwqzWbLuAtNzyLiFAHW+/thwmc8DQRqgT7c8QZMT16q9qkONeWE+f5Hhr1K1VGFgG1g7eFZH/AMgMb7splNeQoowhRqIB6FmK2PKMDZGpSepmiYA1L6waaz9ScW0MwAqnvTECSOQHl5YZ1nWM+IYq7g/aUNl8xPxvOVqbBIdhcAqAAvrhhwGqmYpioni3BnkV8Jn3+4xme0/ahqS/7feBiZJ2j1ww/wDTXhZpxUFcgVpLUXpkQ19JVgdiB8RFwOWLunwqy/T/ADJ8QJBM0VXLE1EWIgFvppH1J+WFnFX0kU9Uamv0kwB741Iyp16yQZEDygk7z1P0wjz/AAuSTq1VZBIsBB5xyiIF+uOzn0wHPY39N4TAgbQbN8NpVu6qI7Uqw+GovOD8LD8yk8sGV3HeqtrG8CxJEN9/piuirqADTkKSdYIgQLAiZxmE4gz1fPV9ThfR5CwJdr3271fMo6c6rJmz4aFHgqKdUkjUbGLb85HLB9R6RhSAokWNiDywgzFc6xbUGJt+sdMQZESCgWmoaSthMyeePAyYtbnTFLkoUBcJ7TM1HRFVwjSGjziDPLnjM0HdKyERVUMYP9Mgc8aPjmeSpR0lyQviinB1WlZOw9sIuDZpUWougn8Rok3ItBiLCMX4b9MnvF5BVsPiPmydI1EqlQGBAfz6H54WdtpGZoVF1FQ19PisB4gFg3It747y2eRGRnBBZgkbjUZI+WKc9VIohaNSKinc73Mn6SMZiQqwYn/W/MbjybAnvKqfD0OYUoNVmYOx+GovhUaR01E+RwVW4XOkj/cA+K3287/PCnIcIqKGqLVJXXqAB63b/uOKuJ8Vr1T3ZQ0xpIXSbmRHS0frilaY0DENTHSOIuzmTqnMgGFLbnlbYYPzlapQpVJIcQNJmBM3HnAvhzXyDrQUKZqAC5Amw5YV9rsvUqUkSiAwkyQQQBFx6z9jihQL34ghRdniWHhlXMUFOsB2ANpi3LGYWnmaVYgvIBiG++NX2ZrtlE01UZlG5/tO8YnaPu6uiohBB5jeJ29sLDEWIvYDaX8MzR8Sm9vCPPyxRxA6wokgnkPLfHmY4SjiNZVhsQYNr8sAU+0aafFGlG0MefSY6XwCpr3EGj2jJc2yiA22JhJnWr6zoAZN1PUETiYZ6Z8zdPzBs7w1KwCuJj4TzHl6HE4LwClTLbPP9Q+H+Hnhx3Sh4kTsI64u7vSJxj5WX2g7TdTgae0AzeTh+8kR59fLGc4tnqhqSwBU9OUY3GToksWqAXHhmLH0NsJuO0EavTZFAJpEN6g/InfC8OT3URH4T7dzE7VqWkTV/W/thvlKVauoC6WQ/mZYFtoPXC/ivCqY7kEaVcjUwHnf3jDzNZ6ofDl6c0kECDFusdcOItbWHkYjiaPh3d0qYSx9Rz/84zvafjlUVCiMEVgskC/UQel+XniVMyYUQxPkJwq4hlQyllYQtgOguSPY4DombGTffvB6fLvTcGOafESKDNVHeFAVIa+pW3HsROJwntIrBMv3R0hVEpuDsbc+tsCVaoWlosSx8R++DezOSUO5gBhDD/lIn7g4IquR2v4/1MJ1sQvEbkimpQDUJvPM+U8wLes4CzNQiApswsfuD5jp6Y54nUrLQdqKh6m4BEze9pE2n9jgHhdXM1lc5lGpkkhDo0xEmQsC+487YHGS+Nje3AEqZQFKqJama0vUnYsskz/THL0xc+SFSk60zpMi9ztyKzFxjvhuUpGpUDVNUKlzAv4gbH0wU2Sp0XsXUG4cQQfl+2AOA2Gvx+0jKnn8v2gWV4atOmS+ptgoPwtPl5dMXMzgEUz44LT1IKH7SPbBWeqadIWH/NqIMCei9bc8VZeuFbvKoGlRJ0gAxcwBsfMmPXlirp2KZ1Njnj+fEsTFpTaNaWaqDLl1XW+ksqFiJ8XUXi+EHBuKOaj1HqLO5CwQJNhG8AGx54Sds+LV1zNDNUi1OmtMBAOU3IaLHUN/Q9MM2zYrqa1OnTDVBDMqwxIsQYgEjla/XFX9TwDLj9YGu0XkQ1qE0+S40rr40ImwIkgibTG0jGcTIBajNT1QWbxGAEEwACdzY3wx4OQqtrMgCdM/0g79IHLrgvJ0afdoW8R0ifU9B6487B09pd8wMYJXcwQVyj6SGlbagd9VzHXCrtNn/wD3WXRZKFGFTyDEDfra3rizhecq1WfvV7ttRCA2MSeW/LpzOOONpFRFYglVEmbzuSRuN+fnhmHpRhzsx4H03jMOL30eIZUyRpDuaRbuxe5BGkgxBtttfA/CqVOnT1VQ7EGFYSSNJIUwL354bcNHeopZiouDEbH16frgTNtUp6qNKquthYx0IkjnHl54mzkFzjB7zip1EE7T3MCqCgBTU5D+IEEJzgcjyE9cVZiiULiJv/BjrP5pVcVa0qy3F9xziPOPnivP8T1FtK3Jm/pYfzrhYvTJ8pWhUto8Qo02SKTa5Cz1N4+t8Pqai5K3POMZinmQWfvB8IJAjkLH5/bBmT7W5Y0pZtLEGEJ6YoUHkQKIjXNFg6gEaTIKkeW84D4dwpKFGCTAkz/NsEPpCl+RGrUDPmZx844h2tq1JKFgpNl5R54YqkzBZUgT6TQpqyRqtv8A9PIY+f5inT/1JNJzGrTHKP8AzjjI8d7s3LFWWIHX3wfkskjujUviLCF59MdxBF94wbiJpDSE11Jseg88c5ns7SzSNU0BajWJHXrg/iPC/wAQVA3w2MQQT7fLCztRWanQDrqDFtKweZ6xglTSaHM3SQahGVpNSRaf9Aj5YmMRmM/WViNZscTGnEx8feEcJPeD53M10qU6zMp7ogACbeo8+uNZw7tpQaoqVU7ueZMgT1PLGa4RSauO7Ua9jAu2meY8sOqXZNS2lx41aVcRDA7Kykz/ADfDXCHZxx4lOXRw02NMU6klWkdcZjtPlNKmKkHVaN+sjDbJslEBQyKhPhExYm0TymRjpsuHv4XvvPX7WxDujXUiBprmA/4jVq0+716tJJE8+t8E9n+KqlM6mYEHYc8Nc72XAdnWUNtMbTebfLGZrq1OoE7olo1HRefMAYtRkcELLlyK4qafi+ZfuS9IuDE+GJiL2OMbwziTBtJJhjB85tM41HZKoarmkZUTb+0EXEHHeY7H1svWNWmlKuk/7bCDHlqtPnPtjunUqGVh+UDENNowjPhaBwoMRAP0xocpR01aTR8QZD/+Q+xwq7O5kCVddLAkBSNrkwesAjGgfOwo2lRqFgObCxixj1wkFEc3+c7HhJY1Bs/KSiyIsWG58geQwryiujatTTFrn3seuDeK51Aut2i4BMczYSBtO07YV8K4vRrV+6k6h1Ugek4Upa/YNpYWCCvE74ydDs6yB3aExyMkW+lsDcHzzsQvxqbmbW6+RGHPGsizsQLK1ONUec44yeUShT0gfux6k/yMdkZQ1nnxIiuptXAhFQgqNIsvI7x1xxUUHe4j2wlyGeqS7VBpMyBPL19Pni1KYqZc6bMSzAdRqJH0wsg6tXEIZ9uOIS9VK00dHeJMsZ8INreuLcvQWiFREApqI0i8gkk36gmZ9sG8HyqUqKs5A1CfngbiXENwgIHNud+Q6YrO2PST+kw5G1ajBuNVSmlKYnvQfF5G0DzPM4bcP4W/dhSTMSY64Rrx6gqq9ZtK031dZsRYDnqi2HOc48e6pVKYilUuZ30xInpPTABiEsxgdVGod4TUqJQlVu8E6gJj/PljMZmia9c1J0ru9pvaADO5j6YaVc8HdFpL8Rgep2v0wFxPNrp00yCSe7p9CTu0dN29AOmJxlPj4H/YCPqa72mg4VlqdWmwpxqSyOTzBEqV2IvE9RjO8VzCo2tgddMlDAt4idvYfbCtaLpWXQxWnouZgAKTJPynB2ezJy1Nq9QAgAFCbgt+Xe0mbeU9Mexl6NWxJlTk1f6/9mZEJ3WG5rILmEK/CCBc+oJGFT1gKjwCdTgDy2E+ggnB2W7QDNIHjQQghjbWTIt1iN8WFVbVUgabBPM48zNibHlOM7gRJQjbxF+aT8OtLSRSqN6AqVUfU4xiq7UAqkHS1/fzxuO0iD/S1mRTLwhP9oMk2xl+E5BI01CSGifKMNxPSk/MYXGmzDeCJmNDtUZygTSEk87SPbBHZqlR7xw40spkBhaManJZcIg0gFOd8ZPieQq1nas9MoswORI6nHE6riLvmOuLcGSqupIBuRpO+OOCMcojM4HfVPBTXmFHxNbaTb2OLeE1u6VQwXu1EsZv5D3wkrZoPXNVmGlrc/CBsPTGYmIh4Wq/tHHD9aVgxc93UIUrv6YY9uso65ckKI1AyttNx1xSKS6R49IJ5c5iD64A7S8Uqqv+nrMSDJDjmOh9MFjFm43CvqOJgqjAkklp54mDO5PXHuLrnoHpxFOVVkYEFlsTNxbHNarUcyzMx6kk423aHhmqlKJLiwjeOeM/kOAVqyBxCgAks5gQPLecAuVSNRk+PKrDUdogqE2kyBYT0wTSzTpTUqSPE1gfIYI4xwSrlinegDWJUgzPXzBGBxRLIigXLkD6YaSCBDNGj2jDh/aeumxBHQ7Y1XBeLU6zrV+CooII2mfsMZPO5E5N6RJ1Oy6mWLAbaT1kY0fDcuRGnUqRqggXnlO9sRdSqabA/WSZwmnUPrGqsVztOudPd1PA/UE2Vj88bRvGPpj5t/rm71aITX3jBfTUQAfS++Nvwviys7I0LBhW5MBYauhtuMdjxsyUe07Hjdk44ijOZOKzgcwGBH/afsPnhnwrKmq6gmPwwWPlA+szgniYXvFPilQysI5GOfqMVUMyqh2pghtESYsBJkAbkzHlgfTQsFc7bRmJiD8kVBOL8NioqrLox0P5C2q/RQfi6jEr8KSnltICd5ou6X8Q5zzvhQuZrE+NiVNwo26DDAzUpqBYwV1cxBM/I2xuXQthBt2jep2UajvPeF59yhSpBqgT4TJ0zHpN5i/thRxLh2ZqVQSzWjSRb1BGC3oaCAvLfqes4NEgFucQPXr7b4lRgX2H6yLWDFFfL1V1SQdiSecYApuQ1FtZUhTC8m8saTuBVpkBfGo8QDRqX+oSCJE3EefonqcNErBFjbVaCByOxMwIt6YeQtbHmGiGrENzi98gYOQ0QpFwB00m0Yb5bJOaZbTKrAZgLTYYS8OyJoroJ1GZvyP6X9cOMlxwUS4I1EpEciJUsI/68H0+L130KYKDUSJg+2WVJZVRSQTeBYGP4caLMU6zZaiVsqqCQdmGmwgX2vg3jFFay/hKFLEe+23qv1BwagCrKwFUBb7aRZQfYYzOpxt6b8jxHVqpT2iPgVZlqaGKqWVo6qCpv5xi5OK5Sg6xT1gSJqm5OxZWjQLflYDc3M4sOUArhh8LWibrcFuW0RfzjF6BRSNQgTUJZQeSn4d/7Y9zg8BXGAxAMEJ6fMatQy+aosMuVBZY0FYDLzQDaT5Eg/XC7gmbqJFJqS9wqgDvAfDHIf2iwg88C5PNpCuEFKrElRuD68x54tTiC1qrywLAy4HIk/ST+vTBZet39l3x8D/EatN3ntDIPqqM3i11FIJiAsWjkPbrgviXDswkCmusBZCixLEjr0GLaLMzAKJIsoHL0H674G4vW0OhrakCOpIIOozNr9TpPtgMZXqcuwNmpzIN6inj+d1ipRWZRbxzO7Aef7YxfDuJq0U4MsYHvYY1Hauh3dQ5miSyu2s7W1XBtyMx6nzxVQ4KvjzSKsLTLqoF9bWUf9xnDGwejaP+kUMYo3A+C9oyMwadSoFoLZZ/tsL9TvjcVuJpU/DmSwDKBexx8wynAqmYdmWAgN2OwGHnCqi0HRcuj1ariBqJEr/VH5R08gTjMiADbxMyYQfwx92goGlQLC4F7DFPZlKD058XeHcRa/L0wo7U8ZqmkKCSWB8bqDH/ACp1A/q58sA9nONvQhX1CWkk7RhYxnRM9EhPmMe1q1cvUCoSKZFh0O9sVniprU1Wouprmf2xbx/iJzKo6jwKdxeZthctVFRlvPUbjDcYBUeZf0yDQCZUlG1yAehxMUvmr2E+Z3x7h2gynUs3f+pTcuPT9Lxi7h6KoKrMSIna/KR5/fGI46WNQBjCggghZ9bfmH3xq+DVAgOkEAG9mUCxNg/L0nHnZFpQRPn2WlB8w3j1CnXUK5WAbbAmDyJ3nywjyfZVFcG/hYm/Kdj7Rh1RySset5liT9T/AOMXJUUAlY0qIE9RbptbfChlatKzBkaqBmO7ScKq1q9qYC7A7ECeftth/QoMukD4UGn5c8Jc92gqLmNEApYGZFz54ernQAZEQOtj6Ye2ooL4lDFtCgjaBZjOaa9NitldZiAAs/ETzjpjytXAfa4MYC4jQUt3iACbNMC2F6tV1hS2sC+uLkcvI2w/ExC0JT0zaRNwnG1FId6rNBK6l3CiDsffBVHu6kGk6+mx+RvjNNRaIAtynzxVRyb6fCCSpgwemEsxc8SV3DsTU0QyxWrUXl3akeUlwftinhVIhqoPJvlIB/XC7IVaiVfGxB0etgbffDqjVnxQBJk+oG+F5GC9prHz4ltfKwATAG8/TARrCbjw8v3wLn86TUVWNheOhlr464jWVFkm3LzPQYIaSNorbtLK7d2RUFwN+hBsfvi+vlxqtcHaf57fPGbr8SMFCJQ8hb5Ye8C4iKo0tCkGfSed+v39cY6BhHJ+HbmdMgW7SVAtG4/t9D9DGAaWbDAsASabM5H9pBt8go9saPPUAQQSFWLMdgf7jy5Gdt8c0eFpl6JAM83YbseSiOW3y9cV9Mpxe8nj7/H+41BZuV5wLl6HfEAoAGSfzTdII2NzBvbHtAUatCVLAsvwusGDYgEWk7Te3IYwnEspXOZSHApq2tEZyFW8kKCbW6R7Y+g5AqbzANwPv8tsP6nqkJVwAT5h5faIkem2oqpiF7uf+Yf/AM4BzdPMUmJrOhpudKRbSIst9thfywzdNVMuDBqOzD0khPeAMCZHg7QROs7nW3S5NzAxADsQZhIK7xLWVtVOoTAJ078hb5EgnDjs3kgorVGMd5V5XJhREfM4Op8NZgqgBreFdIMfTBHEsk2Wp6nUAFtMJBKyBcgbaoOMC+0moOAAn4kauiyo1rPxEKNv+6QML8/xx31ZeqgbQqkG5DUzswm9iPUXHLFqAg6RHnJv8t8LK+fCZ4d7dadJ5Vd4PjseZ8P8k49D+m5afdRUpdUr2zsZk5cCm6LVSCyBiBAkWuCGUg/DGK6+eem5y7qKWoyUSHEfefK3phz2f4xRrgaDBQ/CwExex3EEwfIz1x12WqivnHepQVDS1HvA1yBYahyMYrz9UNY2BE4CgfiYw1SWaims0lMaRILk7AzeT9BOGeXXLkmmK+hnMOR+bogYbKOg3wyqcErZt6n+lVSrFmd9QBM2K+W0YzT8OFJ4emytTMEMRuN748w+7eavTl9yamqzfAVKp3gmBCuX06vkMHZXgaqv+yrDzYthJwDtEyHS5FSg3xIfyT0wVx3g9ampzORrO1JvEVmSv7jHDHfJinwsDR/SOsjwakoI7pVWZgSIPPFGZ7JZWqIB0HycE/XCng/bSqlq5VhBJJENI5W3nDOh2jymcGmVV/6Koj5HDVXTF+/HFlT/ANMTJ01rcpX/ADiYdHhI5agPJzGJgtY8wvUHmJMz2fFUfGQ4MmVBB8j5QOWCcvl9Ph6W2I29zjrL8QUEBFmdz/n9se0CdU2vff8Ak48r3FanmMTVS7MDwECL/FM7fzzj1wOAVULJPmefrAjHVXMwVjruMCvVLE3BHIx9ztgCPbMraZ3PZFjXumpW53gYP71gsETyHptGHVJkVQGeCTMWJ/nriLmKUkzIG9wPrNpw8NYAlJzMyhT2inJ5dAwNVXKf27/XDqjm8ihFPxISLAqZj1vOPFyaN4qc6ejCSJ9Dcec4oq5NGYB6a+EyGiw9jcesnDFcKdMYq7c3L8jWy601LvBFj7GOfpgjh+dpiozICUIFzbxDc+kRPpjxOHpqYIwlbmxB8VwZjbyBj1xXmMmzKVB3EGDNjuLHGZMrI1V9v+wSADdQJeIjM1lZV0gB1Hn8J5emGNWlFr4WUMmuXFFQCIc7/wB0jf3xdxjPkKdPxGB6CYJ9cBkpjAcXUT5wzWJHK3ysfrOF2ars+YKsZCL4R0sP3w3p0QL8hhJSecwxMRUB0n0/wMEi7kwU7mFZfJvUkojPpudIJi8CY88G16VSnpqaHQ+akX6XH0xr+y4pU6DrpJNRYqNO+5A8gMJeJ5Q09AVZpMzEzv0W/M2j3OH5+kZEDGN9OksHeeU+JCrRKVT3YMCRfVcW8unS/tizjPHJVigmBIHIdT1Jj7HCjNqZQdWH0k/pgimtxb/OI9ew8ThmIquTBaVI1YZvUE2BPXDilndFODBvyANyQIE+eIctvhRncyWZEogOVYliNhYgSdrfcDBkEzkdiw+JpcmzCwkKgIAIWIHQREdMd0+KagyWGoRIAuOlhIwppZ10bxEMsRpj67i+PKhCG1xEjANlKgETcmYnmOanFlVRQpEh2HjcWYLsIPL7xfAtagumroB0tTWRM+MONPyE4zvD6bNmqj6pUj7xAPSNJ+WNQRCKB4lBBJHMjl6ftj2AUHSkkbniOLUu3EBqZbuSq82j5zfAHEaK1Z7tl7wAh1aASYiQT6xGGHFM2HdTsEUifM/z6YzbVE1gnxWuJiSed+WPMwXVjaUdLiuzcK4dlmo061RlCgQNQIuDjV9jclGXq1wvjqf/ADImDfYXwKlFBREoXBAHcpcDz6mPYYM7S5iotGhSpNToixqa2AIEWUAYchO5MxshJKnzFWQT/h4ZnzKJVO2kz6yvPAT9zm6z1VdmJuVNtR8v2xYOEZd2YtWos25MsfnbbHlfheu+Xr5YsBEBonDNNi7jddN7miKlxDLK96byDfbce2NZwfjQpSU1OjC9MkfQHAx7OPWSalKG5MGBDHzI2PnhDm+FHUVVgiKb944DTz25Y4KTxNdQRWqNeKcPpq/eSAtQeANbSxHX9MIa/Aq7GQqMI1FlPTD+hmSaXd1BqRjpUkzfqpi+COz3ZfN062tdIoizBufoN5wVssSNfBPH3mV/1lZbCpUgf3RiY+m1ODMSTKe6X++JjPXHiL3/ALZiMuDrS0GOjSBtyMDlhsK97m0GJHTz33wv4JQqCmC6EP8AlAVhvtAPvgmmSHgyOW4v1tuJ8/piA3Z+J5j8n4hAqAmYnSJt1/kYrr5gCQNiOY+v6Y579QLwJPOOVhijOVwRzsb2jAkEiYQamZzfENVTVpckWEfTC85eoHDBWILRB69D1xtmnuGzJCqnLU6qWA2gC84QpxlqhhdKzYWnfnJ2jrixCa2EvRHA4+sAyOdzSVxoLSTHlHp0jH0zL8SVKS1KiqHJMxcAACSJ+2M5lOHEf7js7dNh9ME5ygWpeAToJBUHqMcGUtuOJiOpepfR7SrrEhzAh7DSSNiCYI3tYz9cL+L8WrqzkJTKk+CZ1RFjMgR5YBy9IzoKmCb8tJ6/ze+Oc8IIkzChb+QjA5TZuhOynSYz4RUr1k1a2XTuABf/ABvgnM0Asgj1578/TFvZ/M06WX1PYEgfNiMGcRzSZlqjoZCsF22XSBH3xjYT6RyDgQDZ3MQZyoailUVm66QT7GMLMhwKoaiGt/7emWHiqnSTfZVPiYnawx0mSBrmmdg2kkbjmPeMStwEoWam2typVdVgk2JmZJiw6TOG4RjAGs1NxheDNp2b47lq7vRphlEkK7wA7fO03genPHFdSK+YoODp8NSmf6W0hSvvY4wFLNOlMUKtHSF2YSCLzPQ3vIwbwXiWYauA9U1UVT8bkkDkQDeZIPpi1si5cbBjxKNSkG46qJ40HQMfpH64JpUC0xFhJkgeX3OOaKzUY8lUD5mf0GLcvXUVChN3ptA8gVnHklBU8+rIEzJermarK1RhSBJI28M2Fv1w5yFEIvhGkG4Hly+l/UnFOQyZBKN8RY6vQcx5H/8AbDl6EC2+ByAvY7Q2JG0X1KWrHoIqCButp8uZ9sVcUzXdjSD42HyHX9sDUZSkSN2sPsPqcYFAEFR2MM4awCsQLM5I6wLD6CffBdPPR4LyQfv/AOfnirugiBYNgAPlizK5cMFveNucEmMazPZowtZs1PKFBWbxsQp3t5EH5k47zHZdXC1UIYgwoJG3Sxge+CKeRbocVZyitP8A3WChpETdvQbz58sbhGS6YfSVdPnYeyuZTwnhFY1R3lOognUSJAaLwRsRgrPrSqB6lR69JtUWkaRysbHFi8BKKtZK9ZkCn8N5B1Wg2jw4U1MyxXU0lisujXuP6eUYtoKaloxh2ngyKhC5zKlNRUPpN2F4IAkGMUZinRSn3hvG2kGTq5+WDMnmKZoudARWbURMgEWDAbi1iPPCmA34dIiRIInxfLAsAdxGDpwYVwrN0Cx0ValNt4OpYP2w5TN0axQVKlF4Gl3azesjn5YznEnqKQe6IIAFxZupMczgB8mreHS6MdhuJ8jg1aLPSnsZ9LqcTSkESgqwqwNmYxyXlfqflhZxDtLUV4dWoa4Em5vYE8rYwiUaqo2htWnlznnb9sHcE7Q1FUJXZXU/le8es411LCIdWAozYUMsWUE1qk8/EevlbEwEczl38RW56Ex98TE9DzIi7f3fYycKzIapTLFQJB1NJFvK5nlGCu2bj/VqQqiUDMQImeZHW3yjGbzLQviYXMAm0zsMW9nuIHMK9OowdqSsNY5hiCo9iGHyx2IXjZRBxr7WEG4vlRSg1qjqWGpF02PQjr7YEzr6aLG21vOYv19sabK5lK1IZPNElHGujV502UEkTvEjbocZrjGVanopO8MGgk3+HcHr+uGtjFCpUfcEWqmdWo72Kh4iNrDyGHXAcswJYMCGHiUi69d98LCpplgYguVU8iJ36xH3w14rxlEVUpmWkNqQ2kcpM4JhewlWbcAeYxzfGqVNLEMTa3IdfLDLsqwZahUyCVM9dx+2MTTy9Z3Vwhb8w8Jj57HGk4TnM0lKu70ixTuoFpILkNGnoL4Rkx7bSN8IFaY84rlJYAfnpso/5l8a/rgHiGXR0WpHxRN+uGOfzwakrIZ0OD6T4T9GOF1VSU7v8wqWA8/EPv8ATCiK4kzcQTPgDJsqz4XQ36GoJ+5ww7HZFkQhwQ1VBUIPK7ad/LT88X0+E6lKkg7al8pG8fL3wzWi7OW1BfBpIFyJIP8AB54eMhGH0z3swgTpoz5/xHOsmfLJHxDV/cABqB9BjT1XvbY/bE4j2Xy6I9Us2qD4i27Ha0bzy6TgHJEmks7gaT6cvpb2xPlGpQPEHMbAkzWlxpYSPt6Y74dktdJHpldSiDa4gwQw3Itvjzur4UU869HSyGPxGEf9R+VsDhBAqDj3FfzvNJTylVQ0AeJpn2AH0wk4rRq0WTMfEUflOxEFT7YaJ2lqHkPkv1tgHP8AFmcfiFQoNgAAATabb++GioQ/FtGa51akvTKlwPEpYAgDlHUYWZvO5trAKg9b/P8AaMIs7SDHYauR2v5xvgrs/mHNZadQmNJgTOs8lk/DN732jnjlQVt94ezbiH5fIs9VKZMaoAO/8uDhjQhmpjlJf2Xb6kfLHozYWqj6FBQgws3A9Sf5zwwTh6se8otuPh3gb2/fAAht1g13lWYeT6YBqXJ8zHsLYeigpVKLMEJaSR4iG+FSRaNzaf8AAGayfduVJ8SkgiGgm8wYiDMz54J8TAX5hjCQAR3nK0KieIOqKWmSbmSdgLmOmD3VKbCvmSrsBZVXz3PS9vfCxixYawL2B5e0WgYnCM0TmHJJam+oX3UzY3tEbDBr7VoS5R7fyj/KdoxVpZioKZBpKJDyBEmduVsYzNJSmpp1gG6jxEL1A5H0OHuW49Tp1quXDhl0soZh8Rjadje2M5RpmHYCoC14IlfO24w6qFSvCgHEPyWXU01Vvy7M1t+uLKGdorm3RqZ2gVEUiRa4wtyjsVhVJDXjeL4P4gDUg0mjQhOptwOY2542+0YVrcSNTWozolceavIMDa+2BTw+rEQoHLcj5zGBuEZpkP4ikMDdiYt5j3w64Xw5p8FWiCWmNYvP9kwMaaG0WcgAsmKeGoFLNVgwRte5tsMAZrhauHqAkG5NhBAtbz8saftBTKDV3JQqVLGRD+w2GEeQaahqsIVidQ3Ajyxqt3E408z3fVVsGsNpxMbXO52gXP8A7ZTtdaTRsNoOPMM1CI9E+IPxKnrCeGFKF5jYqRt7W98DZTItSzDPpApsh2HOQbg7m04bDNrrCCdJB0nyYiQZ2jaPTE4jmyBoiWYMJHmDHpiRSVIAnmKzClEX57PvVfSxVYVotEmNJEAc+m31xoeN9mRXyxzFIM9RfhExK6Fm3WZOM/lFLMuuBG3OD8P2w4yXaZcuGptVK3DbE2NusWiTaYxSDXMp1GxUx2ayL13pd0u40gHa5MsfnHsMMuI9ljlFpVNYd9dxFgYkR12O+NJRyfcVe9sUKMVdSCCYkRHlfE4061XXWKoUEEOhXwkgAkqRJHitB3wovuIXrMSD2lfB+LJWOiooSrEjo46r+2NJTyiinU8wPocfOeK5fuFVx46VTaohJM81IiVIjYdMPOyXaFnp1lqhvw6RbWRuAb25wOeEZcdgtEtiJthCeLUUZDHxAH4TE2tNjInlhHS4vVq6oUUxtqG5HruMGJxqg2rQ7MQCfhIx1w3ulplzZVN1O+o3C7X6+mAYuBRESQ4WjOMjTamQQSGN97gHb3O/pHXBOY7RNSIGrWZGpSBcevI4BbOl5Kzfdjuf2wqzoCLqbcmB647GpU3ASwYbxXij1WLGw2Vd9I/fngDIVXV9c6psZ5jpg9aOoDFVcrTUsdhjLJgkkmNKdUbjY4R1MuahAXYO5J6XMffCThvFqi1CTdWaSvvy9sfQcjpddSbHccweYMYacZTiNKHHFAyOkDAvFqP4RMcwPS+/pb5+uNJXpgiMC5nLAUn12BQxNpPICd7gbdMAurVFKTcy9ByReD588FU6UkEctuoIx3l0RBqchV6nBC1aZ/2xPmdsFXebvzCnPeQ/M2b16j1wQcsaY1rO2wPMwP1wspVjTbUIPUHY+uGNDNU6plWdT0K/O4sYH6Y7GgLXX0hqATcCznEKlGvRC3MS3qSADboAYHmMOcjxg5jVUcgXgA7mBP2xRwzLJrNRoLbaSZ0gi3oYw1yfD0SkxQa6bNqAHXYj1HTHrv6ZwtiXcqP82ZQaqhzGlGnS7suwgRy3+R54wWUyiValSojOjTsb6lJsGnZ16Y0+crkpADBvy3gDz/xhMKVVAdTLpdhMDmbXM480ZARQlvSFSOd4mr5Q0aviIqQZgRf9J8sOWzJrlSSVRjAdgV7tvzSOdsDVF/EIZfCSQthHh8/MdcWmu6eFAIJ0sr3BtY9R5MMbctqEcWyVNCr0nZqZlHaZ8Q5iNgfbbFnZ5AKNSSXIAJnbSsnC+jmxSHgpuEcRUUxa+4PMeeHFeqmXy50OSamxA1QCJg+UW98be8W96aEyfDNLO3e1HTX8Lm6hpnxA3Ax1xNdJ05qnMfC9PmvUHYjDfi2XpulKpSdCGQAoYkRaT0M2wHTzmmmtGsgKbb3CnZl6YMi9x/PykrJOMpWdEL0HNWn6z7Mh2tg3I5mlmI/+1Vgwp2JvdSeflhauRNMNXo1RpWPFsbmIYDpg+lxSjmFWlmAAEJ/Ep2jeD53k8sCVB3H8/MTF1DecFHFnqww3BMEYmGy1mWy5lHA2Y0SxI5eJTBxML1v8fz9I71W8GZihnQqhj8UnfzuPS5PywyIVmQiBeWPXaZ9sL6mUBcSQJtAG9/LyJvGCcuLkbiIj98MKggGeb7SA3cSzOZZldh+eNvMHf0xbQ4Pla7FalUpVIGmTYgztIjcRE9MVBZZfFuCkk8vc/wA9sFjMBKcksGkBSn1kmwFiJ9Mb2oQQx4EtyOVrUkZQddOkxXSBZjFm/tGlvPFOfYqGqs34eg6V6sbSJ+U/5wDT4q6EATpJ0mDF9UdL9PfFOfoVKwCqNXjJboIsAJPvjNG9mPGMloLwrO92HpVSWy9UeOLmmxsKgO0jmOYGHHZfhTipmaJcGaDIGFwdQBDfIgx64zR1UgwV0mJMQT6cxONj2MqfhvvrgksdyCIA9jB+eF5tkJjs50LtOMt2TSkCFZmc2JNhvcx9d+WBSTVbQBCUiVNo1c9fqwj5YfZ7iASmdbRIj9/554TZDiVIdZYyLi4sOeMYFgTICWZSxkGUiwEDpjzO8KFRADYiSD0OJW4wswEafMjlhfxjjDrpVQFfT4ucTcDpMffCkxtdxS42u4TUzApDRckW6A4RcXqGruY6DlgdqrmGkk7Hzk/e+HdHhoHxeJvoMN06N4ZGg3M3w2hFVQeuNNTUiCCR6f4xY3CASGEKQZnAWczvdflLQY6Y0nXxNJ18Q48QrC3et8/13wvrZt2Mm5/qYknCivxBqhuYg2AxpMlSFVAw32YdD1jod8cylRvOZSo3mb4ojM41EkxIB29uQw57NqQpU8j9x/jFHG6ZDoNPLf3tgnhJ0tfmME26QmNpD82gAJxTQYrTZIu15HLqPf8ATFuccFoGy/U/4H3wXladhqgfsOfl9sLXaLAIED4SdDeEXYww5Re48wcO+D5tCuldQix3EkWOKHyUXGBSTTM/lJ2ndiftzwDagduYeOm2mgpupYoI1KY07H2nfFefz9MDRUokkmNJt6XjHOWzFGuqgNqbY6VPyk88CVe8pKVvXpkx+IslPIgX9GBjDUU3Zl2PCg3qLuLVKtNitPUCCDoqXmSZjbUNrjpgbhOmqxWvVNEgyH/KW3IJ/KIwTxvK1ENMtDK10LSIHSTuOcYApZYuSkqDIsTE8vScOAFSyzc94u1QadVQto8MgiImREbj1xZk+KFFIYwAQU9uVxbAOaLUKjUcwpCkehA3HX54LSgEIYAPTIMEmQfIjfGgCt4NnVsYdSqupetSQEVYLKQJEdI3GBMwoqnvKgKq/hCgXt05Ya5BlCHumChhAOgsRababjF6U1qUYEK8mW394ImMCDvGECpm8rUNF9dJpVbFGvqHPlGCc5l6JcOpUUqgIDc1beGB9d/2xYaK63UG6kyOY5gjqOWKFzaViRVTXpG+mIG99P3wRG9iJHM4/wCFdHqEciCoxMcnL0Py95HlOJjoe0tanqMnlBBH1+31xY1I0ySNrNfoCbfT6YmJgMZ7TxMbG6hAyoVVGoSbGQYm/wB/0xTn8oXAp2WenJhe3uR5YmJjsZnYmNyhSQwAHxaWIN7mCfqMB8Uc97qJIWIKjmASPSYi+PMTDO09DELbec53Js1MQRpWDPMiefpgvh3E3pvoAEFCvqzJ4Z8hI288TEwFBlIMblUEbzjiEoEBJOmiSZ5s5n7QPbHdTKrUZDsBAj/mAP0xMTGL+G4jIdKgiN1ywU+ECNIE/U/QThHxJR3gG5eT6QY/Q/LExMAo3kg3JnfCNDP4BIQSWYXJ2ED8oBv1th2qcziYmFv+KviJy8wbPZkU11NtsAOfl5YzaO1RXLbl59iDb6YmJhygBY1BSXF9DKfiqG+Gf/H1xo8nW7qpO42I8sTEwTbw8hvmcZ+vr1k9OXLoMU5WgQAzG+4HL/OPMTA3tMHE1eWpJVQPAnn64rNPTbcHExMJcd4ljvLhnaa/h0ydVNNWhh8SxPxcjGOhllzNHWlgbifynce4OJiYaij9pVpFBu+0t7JZSKQenfUTqmOtwOmDznKdNoexIJmJnrtiYmFNZyDfuYzENWTc95U+eFdVOhHpwPDUW6ttFjBjCCrmadQaKQhwAoKjmCbHVyxMTDxzPQ4g/F80gaatMPKhb7qwAmI9cU8JySNTYoWIn4OhPMcvniYmGVS3F376jPJ8KVP9pngHSwJAI9IHnhWyaGAFV53M9bxt6YmJgU3aMfZZxkaqBhUqax4jFRTz56hcmxG2H1LilKkpFNJqM064ADQQACOnUYmJjW5grxcR1eItqOmlTiTuCT85GPcTEw30xFazP//Z">
            <a:hlinkClick r:id="rId2"/>
          </p:cNvPr>
          <p:cNvSpPr>
            <a:spLocks noChangeAspect="1" noChangeArrowheads="1"/>
          </p:cNvSpPr>
          <p:nvPr/>
        </p:nvSpPr>
        <p:spPr bwMode="auto">
          <a:xfrm>
            <a:off x="249465" y="-1227832"/>
            <a:ext cx="4354286" cy="2857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13318" name="Picture 6" descr="Delphinium 'Black K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5" y="642937"/>
            <a:ext cx="3976344" cy="521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5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1"/>
            <a:ext cx="9144000" cy="1473847"/>
          </a:xfrm>
        </p:spPr>
        <p:txBody>
          <a:bodyPr>
            <a:normAutofit fontScale="90000"/>
          </a:bodyPr>
          <a:lstStyle/>
          <a:p>
            <a:r>
              <a:rPr lang="en-US" sz="3100" b="1" dirty="0">
                <a:latin typeface="Times New Roman" pitchFamily="18" charset="0"/>
                <a:cs typeface="Times New Roman" pitchFamily="18" charset="0"/>
              </a:rPr>
              <a:t>Coral Canyon </a:t>
            </a:r>
            <a:r>
              <a:rPr lang="en-US" sz="3100" b="1" dirty="0" err="1">
                <a:latin typeface="Times New Roman" pitchFamily="18" charset="0"/>
                <a:cs typeface="Times New Roman" pitchFamily="18" charset="0"/>
              </a:rPr>
              <a:t>Twinspur</a:t>
            </a:r>
            <a:r>
              <a:rPr lang="en-US" sz="3100" b="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Diascia</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integerrima</a:t>
            </a:r>
            <a:r>
              <a:rPr lang="en-US" sz="3100" b="1" i="1" dirty="0">
                <a:latin typeface="Times New Roman" pitchFamily="18" charset="0"/>
                <a:cs typeface="Times New Roman" pitchFamily="18" charset="0"/>
              </a:rPr>
              <a:t> </a:t>
            </a:r>
            <a:br>
              <a:rPr lang="en-US" sz="3100" b="1" i="1" dirty="0">
                <a:latin typeface="Times New Roman" pitchFamily="18" charset="0"/>
                <a:cs typeface="Times New Roman" pitchFamily="18" charset="0"/>
              </a:rPr>
            </a:br>
            <a:r>
              <a:rPr lang="en-US" sz="3100" b="1" i="1" dirty="0">
                <a:latin typeface="Times New Roman" pitchFamily="18" charset="0"/>
                <a:cs typeface="Times New Roman" pitchFamily="18" charset="0"/>
              </a:rPr>
              <a:t>"Coral Canyon"</a:t>
            </a:r>
            <a:r>
              <a:rPr lang="en-US" sz="2600" b="1" i="1" dirty="0">
                <a:latin typeface="Times New Roman" pitchFamily="18" charset="0"/>
                <a:cs typeface="Times New Roman" pitchFamily="18" charset="0"/>
              </a:rPr>
              <a:t/>
            </a:r>
            <a:br>
              <a:rPr lang="en-US" sz="2600" b="1" i="1" dirty="0">
                <a:latin typeface="Times New Roman" pitchFamily="18" charset="0"/>
                <a:cs typeface="Times New Roman" pitchFamily="18" charset="0"/>
              </a:rPr>
            </a:br>
            <a:r>
              <a:rPr lang="en-US" sz="2200" dirty="0">
                <a:latin typeface="Times New Roman" pitchFamily="18" charset="0"/>
                <a:cs typeface="Times New Roman" pitchFamily="18" charset="0"/>
              </a:rPr>
              <a:t>Soft pink, oval-shaped flowers form a cloud over the plant.  Blooms all summer.</a:t>
            </a:r>
            <a:br>
              <a:rPr lang="en-US" sz="2200" dirty="0">
                <a:latin typeface="Times New Roman" pitchFamily="18" charset="0"/>
                <a:cs typeface="Times New Roman" pitchFamily="18" charset="0"/>
              </a:rPr>
            </a:br>
            <a:r>
              <a:rPr lang="en-US" sz="2000" b="1" dirty="0"/>
              <a:t>Mature Height: 15” Mature Spread: 12”  Exposure: Sun  Water Requirements: Moderate</a:t>
            </a:r>
            <a:endParaRPr lang="en-US" sz="2000" dirty="0">
              <a:latin typeface="Times New Roman" pitchFamily="18" charset="0"/>
              <a:cs typeface="Times New Roman" pitchFamily="18" charset="0"/>
            </a:endParaRPr>
          </a:p>
        </p:txBody>
      </p:sp>
      <p:pic>
        <p:nvPicPr>
          <p:cNvPr id="15362" name="Picture 2" descr="http://www.powerflowers.com/files/images/diascia%20integerrima%20%20Coral%20Cany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4" y="-714375"/>
            <a:ext cx="5805714" cy="583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3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1"/>
            <a:ext cx="9144000" cy="1473847"/>
          </a:xfrm>
        </p:spPr>
        <p:txBody>
          <a:bodyPr>
            <a:normAutofit fontScale="90000"/>
          </a:bodyPr>
          <a:lstStyle/>
          <a:p>
            <a:r>
              <a:rPr lang="en-US" sz="3100" b="1" dirty="0">
                <a:latin typeface="Times New Roman" pitchFamily="18" charset="0"/>
                <a:cs typeface="Times New Roman" pitchFamily="18" charset="0"/>
              </a:rPr>
              <a:t>Old-Fashioned Bleeding Heart   </a:t>
            </a:r>
            <a:r>
              <a:rPr lang="en-US" sz="3100" b="1" i="1" dirty="0" err="1">
                <a:latin typeface="Times New Roman" pitchFamily="18" charset="0"/>
                <a:cs typeface="Times New Roman" pitchFamily="18" charset="0"/>
              </a:rPr>
              <a:t>Dicentra</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spectabilis</a:t>
            </a:r>
            <a:r>
              <a:rPr lang="en-US" sz="2600" b="1" i="1" dirty="0">
                <a:latin typeface="Times New Roman" pitchFamily="18" charset="0"/>
                <a:cs typeface="Times New Roman" pitchFamily="18" charset="0"/>
              </a:rPr>
              <a:t/>
            </a:r>
            <a:br>
              <a:rPr lang="en-US" sz="2600" b="1" i="1" dirty="0">
                <a:latin typeface="Times New Roman" pitchFamily="18" charset="0"/>
                <a:cs typeface="Times New Roman" pitchFamily="18" charset="0"/>
              </a:rPr>
            </a:br>
            <a:r>
              <a:rPr lang="en-US" sz="2200" dirty="0">
                <a:latin typeface="Times New Roman" pitchFamily="18" charset="0"/>
                <a:cs typeface="Times New Roman" pitchFamily="18" charset="0"/>
              </a:rPr>
              <a:t>Arching stems of nodding, pink heart-shaped flowers in late spring to early summer over a clump of deeply cut, rich green foliage. </a:t>
            </a:r>
            <a:br>
              <a:rPr lang="en-US" sz="2200" dirty="0">
                <a:latin typeface="Times New Roman" pitchFamily="18" charset="0"/>
                <a:cs typeface="Times New Roman" pitchFamily="18" charset="0"/>
              </a:rPr>
            </a:br>
            <a:r>
              <a:rPr lang="en-US" sz="2000" b="1" dirty="0"/>
              <a:t>Mature Height: 2-3’ Mature Spread: 18-24”  Exposure: Shade  Water Requirements: Moderate</a:t>
            </a:r>
            <a:endParaRPr lang="en-US" sz="2000" dirty="0">
              <a:latin typeface="Times New Roman" pitchFamily="18" charset="0"/>
              <a:cs typeface="Times New Roman" pitchFamily="18" charset="0"/>
            </a:endParaRPr>
          </a:p>
        </p:txBody>
      </p:sp>
      <p:pic>
        <p:nvPicPr>
          <p:cNvPr id="16386" name="Picture 2" descr="http://www.alpinegardensociety.net/image_files/diary/sizedDicentra%20spectabilis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0"/>
            <a:ext cx="7966485" cy="521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2" y="-1"/>
            <a:ext cx="3366610" cy="6705600"/>
          </a:xfrm>
        </p:spPr>
        <p:txBody>
          <a:bodyPr>
            <a:normAutofit/>
          </a:bodyPr>
          <a:lstStyle/>
          <a:p>
            <a:r>
              <a:rPr lang="en-US" sz="2800" b="1" dirty="0">
                <a:latin typeface="Times New Roman" pitchFamily="18" charset="0"/>
                <a:cs typeface="Times New Roman" pitchFamily="18" charset="0"/>
              </a:rPr>
              <a:t>Sunset Foxglove</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Digitalis </a:t>
            </a:r>
            <a:r>
              <a:rPr lang="en-US" sz="2800" b="1" i="1" dirty="0" err="1">
                <a:latin typeface="Times New Roman" pitchFamily="18" charset="0"/>
                <a:cs typeface="Times New Roman" pitchFamily="18" charset="0"/>
              </a:rPr>
              <a:t>obscura</a:t>
            </a:r>
            <a:r>
              <a:rPr lang="en-US" sz="3100" b="1" i="1" dirty="0">
                <a:latin typeface="Times New Roman" pitchFamily="18" charset="0"/>
                <a:cs typeface="Times New Roman" pitchFamily="18" charset="0"/>
              </a:rPr>
              <a:t/>
            </a:r>
            <a:br>
              <a:rPr lang="en-US" sz="3100" b="1" i="1" dirty="0">
                <a:latin typeface="Times New Roman" pitchFamily="18" charset="0"/>
                <a:cs typeface="Times New Roman" pitchFamily="18" charset="0"/>
              </a:rPr>
            </a:br>
            <a:r>
              <a:rPr lang="en-US" sz="2200" dirty="0">
                <a:latin typeface="Times New Roman" pitchFamily="18" charset="0"/>
                <a:cs typeface="Times New Roman" pitchFamily="18" charset="0"/>
              </a:rPr>
              <a:t>Willow-like, narrow leaves, erect stems with spikes of dark orange, tubular flowers with spotted throats arranged on one side of the flower stalk.</a:t>
            </a:r>
            <a:br>
              <a:rPr lang="en-US" sz="2200" dirty="0">
                <a:latin typeface="Times New Roman" pitchFamily="18" charset="0"/>
                <a:cs typeface="Times New Roman" pitchFamily="18" charset="0"/>
              </a:rPr>
            </a:br>
            <a:r>
              <a:rPr lang="en-US" sz="1800" b="1" dirty="0"/>
              <a:t>Mature Height: 14-24”</a:t>
            </a:r>
            <a:br>
              <a:rPr lang="en-US" sz="1800" b="1" dirty="0"/>
            </a:br>
            <a:r>
              <a:rPr lang="en-US" sz="1800" b="1" dirty="0"/>
              <a:t>Mature Spread: 15-20”</a:t>
            </a:r>
            <a:br>
              <a:rPr lang="en-US" sz="1800" b="1" dirty="0"/>
            </a:br>
            <a:r>
              <a:rPr lang="en-US" sz="1800" b="1" dirty="0"/>
              <a:t>Exposure: Sun</a:t>
            </a:r>
            <a:br>
              <a:rPr lang="en-US" sz="1800" b="1" dirty="0"/>
            </a:br>
            <a:r>
              <a:rPr lang="en-US" sz="1800" b="1" dirty="0"/>
              <a:t>Water Requirements: Moderate</a:t>
            </a:r>
            <a:endParaRPr lang="en-US" sz="1800" dirty="0">
              <a:latin typeface="Times New Roman" pitchFamily="18" charset="0"/>
              <a:cs typeface="Times New Roman" pitchFamily="18" charset="0"/>
            </a:endParaRPr>
          </a:p>
        </p:txBody>
      </p:sp>
      <p:pic>
        <p:nvPicPr>
          <p:cNvPr id="17410" name="Picture 2" descr="File:Digitalis obscura 1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7" y="-1"/>
            <a:ext cx="4608286" cy="685584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hoto_data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 y="0"/>
            <a:ext cx="2041071" cy="267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3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2" y="-1"/>
            <a:ext cx="3366610" cy="6705600"/>
          </a:xfrm>
        </p:spPr>
        <p:txBody>
          <a:bodyPr>
            <a:normAutofit/>
          </a:bodyPr>
          <a:lstStyle/>
          <a:p>
            <a:r>
              <a:rPr lang="en-US" sz="2800" b="1" dirty="0">
                <a:latin typeface="Times New Roman" pitchFamily="18" charset="0"/>
                <a:cs typeface="Times New Roman" pitchFamily="18" charset="0"/>
              </a:rPr>
              <a:t>‘Cheyenne Spirit’ Coneflower</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Echinacea 'Cheyenne Spirit'</a:t>
            </a:r>
            <a:r>
              <a:rPr lang="en-US" sz="3100" b="1" i="1" dirty="0">
                <a:latin typeface="Times New Roman" pitchFamily="18" charset="0"/>
                <a:cs typeface="Times New Roman" pitchFamily="18" charset="0"/>
              </a:rPr>
              <a:t/>
            </a:r>
            <a:br>
              <a:rPr lang="en-US" sz="3100" b="1" i="1" dirty="0">
                <a:latin typeface="Times New Roman" pitchFamily="18" charset="0"/>
                <a:cs typeface="Times New Roman" pitchFamily="18" charset="0"/>
              </a:rPr>
            </a:br>
            <a:r>
              <a:rPr lang="en-US" sz="2200" dirty="0">
                <a:latin typeface="Times New Roman" pitchFamily="18" charset="0"/>
                <a:cs typeface="Times New Roman" pitchFamily="18" charset="0"/>
              </a:rPr>
              <a:t>A compact, well-branched perennial </a:t>
            </a:r>
            <a:r>
              <a:rPr lang="en-US" sz="2200" dirty="0">
                <a:latin typeface="Times New Roman" pitchFamily="18" charset="0"/>
                <a:cs typeface="Times New Roman" pitchFamily="18" charset="0"/>
              </a:rPr>
              <a:t>hybrid.  Dark </a:t>
            </a:r>
            <a:r>
              <a:rPr lang="en-US" sz="2200" dirty="0">
                <a:latin typeface="Times New Roman" pitchFamily="18" charset="0"/>
                <a:cs typeface="Times New Roman" pitchFamily="18" charset="0"/>
              </a:rPr>
              <a:t>green leaves in a basal clump and along the stems. Large, fragrant, showy flowers bloom in their first year in a mix of colors including red, scarlet, orange, purple, yellow, cream and white</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18-30”</a:t>
            </a:r>
            <a:r>
              <a:rPr lang="en-US" sz="1800" b="1" dirty="0"/>
              <a:t/>
            </a:r>
            <a:br>
              <a:rPr lang="en-US" sz="1800" b="1" dirty="0"/>
            </a:br>
            <a:r>
              <a:rPr lang="en-US" sz="1800" b="1" dirty="0"/>
              <a:t>Mature Spread: </a:t>
            </a:r>
            <a:r>
              <a:rPr lang="en-US" sz="1800" b="1" dirty="0"/>
              <a:t>10*20”</a:t>
            </a:r>
            <a:r>
              <a:rPr lang="en-US" sz="1800" b="1" dirty="0"/>
              <a:t/>
            </a:r>
            <a:br>
              <a:rPr lang="en-US" sz="1800" b="1" dirty="0"/>
            </a:br>
            <a:r>
              <a:rPr lang="en-US" sz="1800" b="1" dirty="0"/>
              <a:t>Exposure: Sun</a:t>
            </a:r>
            <a:br>
              <a:rPr lang="en-US" sz="1800" b="1" dirty="0"/>
            </a:br>
            <a:r>
              <a:rPr lang="en-US" sz="1800" b="1" dirty="0"/>
              <a:t>Water Requirements: Moderate</a:t>
            </a:r>
            <a:endParaRPr lang="en-US" sz="1800" dirty="0">
              <a:latin typeface="Times New Roman" pitchFamily="18" charset="0"/>
              <a:cs typeface="Times New Roman" pitchFamily="18" charset="0"/>
            </a:endParaRPr>
          </a:p>
        </p:txBody>
      </p:sp>
      <p:pic>
        <p:nvPicPr>
          <p:cNvPr id="1026" name="Picture 2" descr="http://all-americaselections.org/images/winners/hi_res/Echinacea_CheyenneSpirit-reduc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06" y="-136600"/>
            <a:ext cx="4701508" cy="696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05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8" y="5105400"/>
            <a:ext cx="9144000" cy="1752600"/>
          </a:xfrm>
        </p:spPr>
        <p:txBody>
          <a:bodyPr>
            <a:normAutofit/>
          </a:bodyPr>
          <a:lstStyle/>
          <a:p>
            <a:r>
              <a:rPr lang="en-US" sz="2800" b="1" dirty="0">
                <a:latin typeface="Times New Roman" pitchFamily="18" charset="0"/>
                <a:cs typeface="Times New Roman" pitchFamily="18" charset="0"/>
              </a:rPr>
              <a:t>Red Feather Bugloss  </a:t>
            </a:r>
            <a:r>
              <a:rPr lang="en-US" sz="2800" b="1" i="1" dirty="0" err="1">
                <a:latin typeface="Times New Roman" pitchFamily="18" charset="0"/>
                <a:cs typeface="Times New Roman" pitchFamily="18" charset="0"/>
              </a:rPr>
              <a:t>Echium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amoenum</a:t>
            </a:r>
            <a:r>
              <a:rPr lang="en-US" sz="2800" b="1" i="1" dirty="0">
                <a:latin typeface="Times New Roman" pitchFamily="18" charset="0"/>
                <a:cs typeface="Times New Roman" pitchFamily="18" charset="0"/>
              </a:rPr>
              <a:t> "Red Feathers“</a:t>
            </a:r>
            <a:br>
              <a:rPr lang="en-US" sz="2800" b="1" i="1" dirty="0">
                <a:latin typeface="Times New Roman" pitchFamily="18" charset="0"/>
                <a:cs typeface="Times New Roman" pitchFamily="18" charset="0"/>
              </a:rPr>
            </a:br>
            <a:r>
              <a:rPr lang="en-US" sz="2200" dirty="0">
                <a:latin typeface="Times New Roman" pitchFamily="18" charset="0"/>
                <a:cs typeface="Times New Roman" pitchFamily="18" charset="0"/>
              </a:rPr>
              <a:t>Upright, leafy stalks ending in spikes of rusty-red blooms grow from a crown of foliage from spring through summer.</a:t>
            </a:r>
            <a:br>
              <a:rPr lang="en-US" sz="2200" dirty="0">
                <a:latin typeface="Times New Roman" pitchFamily="18" charset="0"/>
                <a:cs typeface="Times New Roman" pitchFamily="18" charset="0"/>
              </a:rPr>
            </a:br>
            <a:r>
              <a:rPr lang="en-US" sz="1800" b="1" dirty="0"/>
              <a:t>Mature Height: 12-20”  Mature Spread: 12-15”  Exposure: Sun  Water Requirements: Low</a:t>
            </a:r>
            <a:endParaRPr lang="en-US" sz="1800" dirty="0">
              <a:latin typeface="Times New Roman" pitchFamily="18" charset="0"/>
              <a:cs typeface="Times New Roman" pitchFamily="18" charset="0"/>
            </a:endParaRPr>
          </a:p>
        </p:txBody>
      </p:sp>
      <p:pic>
        <p:nvPicPr>
          <p:cNvPr id="6148" name="Picture 4" descr="http://plantselect.org/support/plant_image.php?plant_number=105&amp;photo_name=Echium+amoenum+3+BA+sm.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332"/>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0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 y="5029200"/>
            <a:ext cx="9144000" cy="1752600"/>
          </a:xfrm>
        </p:spPr>
        <p:txBody>
          <a:bodyPr>
            <a:normAutofit fontScale="90000"/>
          </a:bodyPr>
          <a:lstStyle/>
          <a:p>
            <a:r>
              <a:rPr lang="en-US" sz="3100" b="1" dirty="0">
                <a:latin typeface="Times New Roman" pitchFamily="18" charset="0"/>
                <a:cs typeface="Times New Roman" pitchFamily="18" charset="0"/>
              </a:rPr>
              <a:t>Orange Carpet Hummingbird Trumpet  </a:t>
            </a:r>
            <a:br>
              <a:rPr lang="en-US" sz="3100" b="1" dirty="0">
                <a:latin typeface="Times New Roman" pitchFamily="18" charset="0"/>
                <a:cs typeface="Times New Roman" pitchFamily="18" charset="0"/>
              </a:rPr>
            </a:br>
            <a:r>
              <a:rPr lang="en-US" sz="2700" b="1" i="1" dirty="0" err="1">
                <a:latin typeface="Times New Roman" pitchFamily="18" charset="0"/>
                <a:cs typeface="Times New Roman" pitchFamily="18" charset="0"/>
              </a:rPr>
              <a:t>Epilobium</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canum</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garettii</a:t>
            </a:r>
            <a:r>
              <a:rPr lang="en-US" sz="2700" b="1" i="1" dirty="0">
                <a:latin typeface="Times New Roman" pitchFamily="18" charset="0"/>
                <a:cs typeface="Times New Roman" pitchFamily="18" charset="0"/>
              </a:rPr>
              <a:t> "Orange Carpet“ (</a:t>
            </a:r>
            <a:r>
              <a:rPr lang="en-US" sz="2700" b="1" i="1" dirty="0" err="1">
                <a:latin typeface="Times New Roman" pitchFamily="18" charset="0"/>
                <a:cs typeface="Times New Roman" pitchFamily="18" charset="0"/>
              </a:rPr>
              <a:t>Zauschneria</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garrettii</a:t>
            </a:r>
            <a:r>
              <a:rPr lang="en-US" sz="2700" b="1" i="1" dirty="0">
                <a:latin typeface="Times New Roman" pitchFamily="18" charset="0"/>
                <a:cs typeface="Times New Roman" pitchFamily="18" charset="0"/>
              </a:rPr>
              <a:t>)</a:t>
            </a:r>
            <a:br>
              <a:rPr lang="en-US" sz="2700" b="1" i="1" dirty="0">
                <a:latin typeface="Times New Roman" pitchFamily="18" charset="0"/>
                <a:cs typeface="Times New Roman" pitchFamily="18" charset="0"/>
              </a:rPr>
            </a:br>
            <a:r>
              <a:rPr lang="en-US" sz="2000" dirty="0">
                <a:latin typeface="Times New Roman" pitchFamily="18" charset="0"/>
                <a:cs typeface="Times New Roman" pitchFamily="18" charset="0"/>
              </a:rPr>
              <a:t>Outstanding performer.  Bright orange-red tubular flowers in late summer to fall on slender, hairy stems with light-green leaves.  Will cascade over rocks and walls.  Hummingbirds love it!</a:t>
            </a:r>
            <a:br>
              <a:rPr lang="en-US" sz="2000" dirty="0">
                <a:latin typeface="Times New Roman" pitchFamily="18" charset="0"/>
                <a:cs typeface="Times New Roman" pitchFamily="18" charset="0"/>
              </a:rPr>
            </a:br>
            <a:r>
              <a:rPr lang="en-US" sz="1800" b="1" dirty="0"/>
              <a:t>Mature Height: 6”  Mature Spread: </a:t>
            </a:r>
            <a:r>
              <a:rPr lang="en-US" sz="1800" b="1" dirty="0"/>
              <a:t>15-24”  </a:t>
            </a:r>
            <a:r>
              <a:rPr lang="en-US" sz="1800" b="1" dirty="0"/>
              <a:t>Exposure: Sun  Water Requirements: Low</a:t>
            </a:r>
            <a:endParaRPr lang="en-US" sz="1800" dirty="0">
              <a:latin typeface="Times New Roman" pitchFamily="18" charset="0"/>
              <a:cs typeface="Times New Roman" pitchFamily="18" charset="0"/>
            </a:endParaRPr>
          </a:p>
        </p:txBody>
      </p:sp>
      <p:pic>
        <p:nvPicPr>
          <p:cNvPr id="7170" name="Picture 2" descr="http://plantselect.org/support/plant_image.php?plant_number=37&amp;photo_name=zauschneria+orange+carpet2.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185" y="642938"/>
            <a:ext cx="6750332" cy="44889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hoto_data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21429"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02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14" y="85324"/>
            <a:ext cx="3193143" cy="6705600"/>
          </a:xfrm>
        </p:spPr>
        <p:txBody>
          <a:bodyPr>
            <a:normAutofit/>
          </a:bodyPr>
          <a:lstStyle/>
          <a:p>
            <a:r>
              <a:rPr lang="en-US" sz="2800" b="1" dirty="0">
                <a:latin typeface="Times New Roman" pitchFamily="18" charset="0"/>
                <a:cs typeface="Times New Roman" pitchFamily="18" charset="0"/>
              </a:rPr>
              <a:t>Sonoran Sunset Hyssop</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Agastache</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cana</a:t>
            </a:r>
            <a:r>
              <a:rPr lang="en-US" sz="2800" b="1" i="1" dirty="0">
                <a:latin typeface="Times New Roman" pitchFamily="18" charset="0"/>
                <a:cs typeface="Times New Roman" pitchFamily="18" charset="0"/>
              </a:rPr>
              <a:t> ‘Sonoran Sunset'</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200" dirty="0">
                <a:latin typeface="Times New Roman" pitchFamily="18" charset="0"/>
                <a:cs typeface="Times New Roman" pitchFamily="18" charset="0"/>
              </a:rPr>
              <a:t>A compact form of the double bubble mint with aromatic, textured foliage on rigid, branched stems. Produces loose spikes of rich pink tubular flowers with a bubble gum fragrance. Blooms mid-summer to fall.</a:t>
            </a:r>
            <a:br>
              <a:rPr lang="en-US" sz="2200" dirty="0">
                <a:latin typeface="Times New Roman" pitchFamily="18" charset="0"/>
                <a:cs typeface="Times New Roman" pitchFamily="18" charset="0"/>
              </a:rPr>
            </a:br>
            <a:r>
              <a:rPr lang="en-US" sz="1800" b="1" dirty="0"/>
              <a:t>Mature Height: </a:t>
            </a:r>
            <a:r>
              <a:rPr lang="en-US" sz="1800" b="1" dirty="0"/>
              <a:t>15”</a:t>
            </a:r>
            <a:r>
              <a:rPr lang="en-US" sz="1800" b="1" dirty="0"/>
              <a:t/>
            </a:r>
            <a:br>
              <a:rPr lang="en-US" sz="1800" b="1" dirty="0"/>
            </a:br>
            <a:r>
              <a:rPr lang="en-US" sz="1800" b="1" dirty="0"/>
              <a:t>Mature Spread: </a:t>
            </a:r>
            <a:r>
              <a:rPr lang="en-US" sz="1800" b="1" dirty="0"/>
              <a:t>12-15"</a:t>
            </a:r>
            <a:r>
              <a:rPr lang="en-US" sz="1800" b="1" dirty="0"/>
              <a:t/>
            </a:r>
            <a:br>
              <a:rPr lang="en-US" sz="1800" b="1" dirty="0"/>
            </a:br>
            <a:r>
              <a:rPr lang="en-US" sz="1800" b="1" dirty="0"/>
              <a:t>Exposure: </a:t>
            </a:r>
            <a:r>
              <a:rPr lang="en-US" sz="1800" b="1" dirty="0"/>
              <a:t>Sun</a:t>
            </a:r>
            <a:br>
              <a:rPr lang="en-US" sz="1800" b="1" dirty="0"/>
            </a:br>
            <a:r>
              <a:rPr lang="en-US" sz="1800" b="1" dirty="0"/>
              <a:t>Water </a:t>
            </a:r>
            <a:r>
              <a:rPr lang="en-US" sz="1800" b="1" dirty="0"/>
              <a:t>Requirements: </a:t>
            </a:r>
            <a:r>
              <a:rPr lang="en-US" sz="1800" b="1" dirty="0"/>
              <a:t>Low</a:t>
            </a:r>
            <a:r>
              <a:rPr lang="en-US" sz="1800" dirty="0"/>
              <a:t/>
            </a:r>
            <a:br>
              <a:rPr lang="en-US" sz="1800" dirty="0"/>
            </a:br>
            <a:endParaRPr lang="en-US" sz="1800" dirty="0">
              <a:latin typeface="Times New Roman" pitchFamily="18" charset="0"/>
              <a:cs typeface="Times New Roman" pitchFamily="18" charset="0"/>
            </a:endParaRPr>
          </a:p>
        </p:txBody>
      </p:sp>
      <p:pic>
        <p:nvPicPr>
          <p:cNvPr id="1032" name="Picture 8" descr="Image of 'agastache cana sinning sonoran sunset pp136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28625"/>
            <a:ext cx="5080000" cy="541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9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 y="5029200"/>
            <a:ext cx="9144000" cy="1752600"/>
          </a:xfrm>
        </p:spPr>
        <p:txBody>
          <a:bodyPr>
            <a:normAutofit fontScale="90000"/>
          </a:bodyPr>
          <a:lstStyle/>
          <a:p>
            <a:r>
              <a:rPr lang="en-US" sz="3100" b="1" dirty="0">
                <a:latin typeface="Times New Roman" pitchFamily="18" charset="0"/>
                <a:cs typeface="Times New Roman" pitchFamily="18" charset="0"/>
              </a:rPr>
              <a:t>KANNAH CREEK® Buckwheat</a:t>
            </a: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nn-NO" sz="2700" b="1" i="1" dirty="0">
                <a:latin typeface="Times New Roman" pitchFamily="18" charset="0"/>
                <a:cs typeface="Times New Roman" pitchFamily="18" charset="0"/>
              </a:rPr>
              <a:t>Eriogonum umbellatum var. aureum ‘Psdowns’</a:t>
            </a:r>
            <a:br>
              <a:rPr lang="nn-NO" sz="2700" b="1" i="1" dirty="0">
                <a:latin typeface="Times New Roman" pitchFamily="18" charset="0"/>
                <a:cs typeface="Times New Roman" pitchFamily="18" charset="0"/>
              </a:rPr>
            </a:br>
            <a:r>
              <a:rPr lang="en-US" sz="2000" dirty="0">
                <a:latin typeface="Times New Roman" pitchFamily="18" charset="0"/>
                <a:cs typeface="Times New Roman" pitchFamily="18" charset="0"/>
              </a:rPr>
              <a:t>Leaves dark </a:t>
            </a:r>
            <a:r>
              <a:rPr lang="en-US" sz="2000" dirty="0">
                <a:latin typeface="Times New Roman" pitchFamily="18" charset="0"/>
                <a:cs typeface="Times New Roman" pitchFamily="18" charset="0"/>
              </a:rPr>
              <a:t>green </a:t>
            </a:r>
            <a:r>
              <a:rPr lang="en-US" sz="2000" dirty="0">
                <a:latin typeface="Times New Roman" pitchFamily="18" charset="0"/>
                <a:cs typeface="Times New Roman" pitchFamily="18" charset="0"/>
              </a:rPr>
              <a:t>with white undersides, </a:t>
            </a:r>
            <a:r>
              <a:rPr lang="en-US" sz="2000" dirty="0">
                <a:latin typeface="Times New Roman" pitchFamily="18" charset="0"/>
                <a:cs typeface="Times New Roman" pitchFamily="18" charset="0"/>
              </a:rPr>
              <a:t>grows in matting rosettes and turns a rich red color in the fall and winter. Thin stalks form umbrella-like clusters </a:t>
            </a:r>
            <a:r>
              <a:rPr lang="en-US" sz="2000" dirty="0">
                <a:latin typeface="Times New Roman" pitchFamily="18" charset="0"/>
                <a:cs typeface="Times New Roman" pitchFamily="18" charset="0"/>
              </a:rPr>
              <a:t>of bright </a:t>
            </a:r>
            <a:r>
              <a:rPr lang="en-US" sz="2000" dirty="0">
                <a:latin typeface="Times New Roman" pitchFamily="18" charset="0"/>
                <a:cs typeface="Times New Roman" pitchFamily="18" charset="0"/>
              </a:rPr>
              <a:t>yellow flowers </a:t>
            </a:r>
            <a:r>
              <a:rPr lang="en-US" sz="2000" dirty="0">
                <a:latin typeface="Times New Roman" pitchFamily="18" charset="0"/>
                <a:cs typeface="Times New Roman" pitchFamily="18" charset="0"/>
              </a:rPr>
              <a:t>in summer which turn orange as they age.</a:t>
            </a:r>
            <a:br>
              <a:rPr lang="en-US" sz="2000" dirty="0">
                <a:latin typeface="Times New Roman" pitchFamily="18" charset="0"/>
                <a:cs typeface="Times New Roman" pitchFamily="18" charset="0"/>
              </a:rPr>
            </a:br>
            <a:r>
              <a:rPr lang="en-US" sz="1800" b="1" dirty="0"/>
              <a:t>Mature Height: 6-12”  Mature Spread: 12-24”  Exposure: Sun  Water Requirements: Very Low</a:t>
            </a:r>
            <a:endParaRPr lang="en-US" sz="1800" dirty="0">
              <a:latin typeface="Times New Roman" pitchFamily="18" charset="0"/>
              <a:cs typeface="Times New Roman" pitchFamily="18" charset="0"/>
            </a:endParaRPr>
          </a:p>
        </p:txBody>
      </p:sp>
      <p:pic>
        <p:nvPicPr>
          <p:cNvPr id="3076" name="Picture 4" descr="http://plantselect.org/support/plant_image.php?plant_number=84&amp;photo_name=Eriogonum+umbellatum+var.+aureum+%27Psdowns%27+11+DW.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84" y="214312"/>
            <a:ext cx="7093445" cy="464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63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 y="5029200"/>
            <a:ext cx="9144000" cy="1752600"/>
          </a:xfrm>
        </p:spPr>
        <p:txBody>
          <a:bodyPr>
            <a:normAutofit/>
          </a:bodyPr>
          <a:lstStyle/>
          <a:p>
            <a:r>
              <a:rPr lang="en-US" sz="3100" b="1" dirty="0">
                <a:latin typeface="Times New Roman" pitchFamily="18" charset="0"/>
                <a:cs typeface="Times New Roman" pitchFamily="18" charset="0"/>
              </a:rPr>
              <a:t>Golden </a:t>
            </a:r>
            <a:r>
              <a:rPr lang="en-US" sz="3100" b="1" dirty="0" err="1">
                <a:latin typeface="Times New Roman" pitchFamily="18" charset="0"/>
                <a:cs typeface="Times New Roman" pitchFamily="18" charset="0"/>
              </a:rPr>
              <a:t>Storksbill</a:t>
            </a:r>
            <a:r>
              <a:rPr lang="en-US" sz="3100" b="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Erodium</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chrysanthum</a:t>
            </a: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2000" dirty="0">
                <a:latin typeface="Times New Roman" pitchFamily="18" charset="0"/>
                <a:cs typeface="Times New Roman" pitchFamily="18" charset="0"/>
              </a:rPr>
              <a:t>A </a:t>
            </a:r>
            <a:r>
              <a:rPr lang="en-US" sz="2000" dirty="0">
                <a:latin typeface="Times New Roman" pitchFamily="18" charset="0"/>
                <a:cs typeface="Times New Roman" pitchFamily="18" charset="0"/>
              </a:rPr>
              <a:t>low mound of gray-green, </a:t>
            </a:r>
            <a:r>
              <a:rPr lang="en-US" sz="2000" dirty="0">
                <a:latin typeface="Times New Roman" pitchFamily="18" charset="0"/>
                <a:cs typeface="Times New Roman" pitchFamily="18" charset="0"/>
              </a:rPr>
              <a:t>fern-like </a:t>
            </a:r>
            <a:r>
              <a:rPr lang="en-US" sz="2000" dirty="0">
                <a:latin typeface="Times New Roman" pitchFamily="18" charset="0"/>
                <a:cs typeface="Times New Roman" pitchFamily="18" charset="0"/>
              </a:rPr>
              <a:t>foliage forms a backdrop for the </a:t>
            </a:r>
            <a:r>
              <a:rPr lang="en-US" sz="2000" dirty="0">
                <a:latin typeface="Times New Roman" pitchFamily="18" charset="0"/>
                <a:cs typeface="Times New Roman" pitchFamily="18" charset="0"/>
              </a:rPr>
              <a:t>fragrant</a:t>
            </a:r>
            <a:r>
              <a:rPr lang="en-US" sz="2000" dirty="0">
                <a:latin typeface="Times New Roman" pitchFamily="18" charset="0"/>
                <a:cs typeface="Times New Roman" pitchFamily="18" charset="0"/>
              </a:rPr>
              <a:t>, soft yellow, geranium-like flowers from early spring until late summer</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1800" b="1" dirty="0"/>
              <a:t>Mature Height: 8-10”  Mature Spread: 10-25”  Exposure: Sun  Water Requirements: Low</a:t>
            </a:r>
            <a:endParaRPr lang="en-US" sz="1800" dirty="0">
              <a:latin typeface="Times New Roman" pitchFamily="18" charset="0"/>
              <a:cs typeface="Times New Roman" pitchFamily="18" charset="0"/>
            </a:endParaRPr>
          </a:p>
        </p:txBody>
      </p:sp>
      <p:pic>
        <p:nvPicPr>
          <p:cNvPr id="4098" name="Picture 2" descr="http://plantselect.org/support/plant_image.php?plant_number=117&amp;photo_name=Erodium+3+HMCM.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247" y="19909"/>
            <a:ext cx="5418667" cy="4000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hoto_data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2" y="19909"/>
            <a:ext cx="3592286"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6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1" y="8878"/>
            <a:ext cx="3366610" cy="6705600"/>
          </a:xfrm>
        </p:spPr>
        <p:txBody>
          <a:bodyPr>
            <a:normAutofit/>
          </a:bodyPr>
          <a:lstStyle/>
          <a:p>
            <a:r>
              <a:rPr lang="en-US" sz="2800" b="1" dirty="0">
                <a:latin typeface="Times New Roman" pitchFamily="18" charset="0"/>
                <a:cs typeface="Times New Roman" pitchFamily="18" charset="0"/>
              </a:rPr>
              <a:t>Dalmatian </a:t>
            </a:r>
            <a:r>
              <a:rPr lang="en-US" sz="2800" b="1" dirty="0">
                <a:latin typeface="Times New Roman" pitchFamily="18" charset="0"/>
                <a:cs typeface="Times New Roman" pitchFamily="18" charset="0"/>
              </a:rPr>
              <a:t>Pink </a:t>
            </a:r>
            <a:r>
              <a:rPr lang="en-US" sz="2800" b="1" dirty="0">
                <a:latin typeface="Times New Roman" pitchFamily="18" charset="0"/>
                <a:cs typeface="Times New Roman" pitchFamily="18" charset="0"/>
              </a:rPr>
              <a:t>C</a:t>
            </a:r>
            <a:r>
              <a:rPr lang="en-US" sz="2800" b="1" dirty="0">
                <a:latin typeface="Times New Roman" pitchFamily="18" charset="0"/>
                <a:cs typeface="Times New Roman" pitchFamily="18" charset="0"/>
              </a:rPr>
              <a:t>ranesbill</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i="1" dirty="0">
                <a:latin typeface="Times New Roman" pitchFamily="18" charset="0"/>
                <a:cs typeface="Times New Roman" pitchFamily="18" charset="0"/>
              </a:rPr>
              <a:t>Geranium </a:t>
            </a:r>
            <a:r>
              <a:rPr lang="en-US" sz="2800" b="1" i="1" dirty="0" err="1">
                <a:latin typeface="Times New Roman" pitchFamily="18" charset="0"/>
                <a:cs typeface="Times New Roman" pitchFamily="18" charset="0"/>
              </a:rPr>
              <a:t>dalmaticum</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200" dirty="0">
                <a:latin typeface="Times New Roman" pitchFamily="18" charset="0"/>
                <a:cs typeface="Times New Roman" pitchFamily="18" charset="0"/>
              </a:rPr>
              <a:t>Low-growing diminutive geranium with early summer pink flowers. Glossy green, aromatic leaves turn red in fall. Excellent choice for small spaces, rock gardens and permanent containers</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4-6”</a:t>
            </a:r>
            <a:r>
              <a:rPr lang="en-US" sz="1800" b="1" dirty="0"/>
              <a:t/>
            </a:r>
            <a:br>
              <a:rPr lang="en-US" sz="1800" b="1" dirty="0"/>
            </a:br>
            <a:r>
              <a:rPr lang="en-US" sz="1800" b="1" dirty="0"/>
              <a:t>Mature Spread: </a:t>
            </a:r>
            <a:r>
              <a:rPr lang="en-US" sz="1800" b="1" dirty="0"/>
              <a:t>12-18”</a:t>
            </a:r>
            <a:r>
              <a:rPr lang="en-US" sz="1800" b="1" dirty="0"/>
              <a:t/>
            </a:r>
            <a:br>
              <a:rPr lang="en-US" sz="1800" b="1" dirty="0"/>
            </a:br>
            <a:r>
              <a:rPr lang="en-US" sz="1800" b="1" dirty="0"/>
              <a:t>Exposure: Sun to part sun</a:t>
            </a:r>
            <a:br>
              <a:rPr lang="en-US" sz="1800" b="1" dirty="0"/>
            </a:br>
            <a:r>
              <a:rPr lang="en-US" sz="1800" b="1" dirty="0"/>
              <a:t>Water Requirements: Moderate</a:t>
            </a:r>
            <a:endParaRPr lang="en-US" sz="1800" dirty="0">
              <a:latin typeface="Times New Roman" pitchFamily="18" charset="0"/>
              <a:cs typeface="Times New Roman" pitchFamily="18" charset="0"/>
            </a:endParaRPr>
          </a:p>
        </p:txBody>
      </p:sp>
      <p:pic>
        <p:nvPicPr>
          <p:cNvPr id="5122" name="Picture 2" descr="photo_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200" y="172154"/>
            <a:ext cx="2685144" cy="35242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lantselect.org/support/plant_image.php?plant_number=141&amp;photo_name=Geraniuim+dalmaticum_Kirk+Fieseler.jpg&amp;downloa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2"/>
            <a:ext cx="5367545" cy="350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4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9147699" cy="1752600"/>
          </a:xfrm>
        </p:spPr>
        <p:txBody>
          <a:bodyPr>
            <a:normAutofit/>
          </a:bodyPr>
          <a:lstStyle/>
          <a:p>
            <a:r>
              <a:rPr lang="en-US" sz="3100" b="1" dirty="0">
                <a:latin typeface="Times New Roman" pitchFamily="18" charset="0"/>
                <a:cs typeface="Times New Roman" pitchFamily="18" charset="0"/>
              </a:rPr>
              <a:t>Adriatic Cranesbill  </a:t>
            </a:r>
            <a:r>
              <a:rPr lang="en-US" sz="3100" b="1" i="1" dirty="0">
                <a:latin typeface="Times New Roman" pitchFamily="18" charset="0"/>
                <a:cs typeface="Times New Roman" pitchFamily="18" charset="0"/>
              </a:rPr>
              <a:t>Geranium </a:t>
            </a:r>
            <a:r>
              <a:rPr lang="en-US" sz="3100" b="1" i="1" dirty="0" err="1">
                <a:latin typeface="Times New Roman" pitchFamily="18" charset="0"/>
                <a:cs typeface="Times New Roman" pitchFamily="18" charset="0"/>
              </a:rPr>
              <a:t>macrorrhizum</a:t>
            </a: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2000" dirty="0">
                <a:latin typeface="Times New Roman" pitchFamily="18" charset="0"/>
                <a:cs typeface="Times New Roman" pitchFamily="18" charset="0"/>
              </a:rPr>
              <a:t>Creeping rhizomes give rise to dense, bushy stems with aromatic leaves. </a:t>
            </a:r>
            <a:r>
              <a:rPr lang="en-US" sz="2000" dirty="0">
                <a:latin typeface="Times New Roman" pitchFamily="18" charset="0"/>
                <a:cs typeface="Times New Roman" pitchFamily="18" charset="0"/>
              </a:rPr>
              <a:t> Clusters </a:t>
            </a:r>
            <a:r>
              <a:rPr lang="en-US" sz="2000" dirty="0">
                <a:latin typeface="Times New Roman" pitchFamily="18" charset="0"/>
                <a:cs typeface="Times New Roman" pitchFamily="18" charset="0"/>
              </a:rPr>
              <a:t>of magenta blossoms appear above the foliage from mid-spring to early summer</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1800" b="1" dirty="0"/>
              <a:t>Mature Height: 12-15”  Mature Spread: 18-24”  Exposure: Shade  Water Requirements: Low</a:t>
            </a:r>
            <a:endParaRPr lang="en-US" sz="1800" dirty="0">
              <a:latin typeface="Times New Roman" pitchFamily="18" charset="0"/>
              <a:cs typeface="Times New Roman" pitchFamily="18" charset="0"/>
            </a:endParaRPr>
          </a:p>
        </p:txBody>
      </p:sp>
      <p:pic>
        <p:nvPicPr>
          <p:cNvPr id="6146" name="Picture 2" descr="http://images.mobot.org/TropicosImages2/PlantRecordImages/prod/large960/00005000/5290_H870-0701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43" y="71437"/>
            <a:ext cx="6687716"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8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1" y="8878"/>
            <a:ext cx="3366610" cy="6705600"/>
          </a:xfrm>
        </p:spPr>
        <p:txBody>
          <a:bodyPr>
            <a:normAutofit/>
          </a:bodyPr>
          <a:lstStyle/>
          <a:p>
            <a:r>
              <a:rPr lang="en-US" sz="2800" b="1" dirty="0">
                <a:latin typeface="Times New Roman" pitchFamily="18" charset="0"/>
                <a:cs typeface="Times New Roman" pitchFamily="18" charset="0"/>
              </a:rPr>
              <a:t>“Snow Angel” Coral Bells</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Heuchera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sanguinea</a:t>
            </a:r>
            <a:r>
              <a:rPr lang="en-US" sz="2800" b="1" i="1" dirty="0">
                <a:latin typeface="Times New Roman" pitchFamily="18" charset="0"/>
                <a:cs typeface="Times New Roman" pitchFamily="18" charset="0"/>
              </a:rPr>
              <a:t> "Snow Angel"</a:t>
            </a:r>
            <a:br>
              <a:rPr lang="en-US" sz="2800" b="1" i="1" dirty="0">
                <a:latin typeface="Times New Roman" pitchFamily="18" charset="0"/>
                <a:cs typeface="Times New Roman" pitchFamily="18" charset="0"/>
              </a:rPr>
            </a:br>
            <a:r>
              <a:rPr lang="en-US" sz="2200" dirty="0">
                <a:latin typeface="Times New Roman" pitchFamily="18" charset="0"/>
                <a:cs typeface="Times New Roman" pitchFamily="18" charset="0"/>
              </a:rPr>
              <a:t>Rounded, broadly lobed leaves with creamy variegation form tidy clumps.  Slender spikes of dainty pinkish-red or coral flowers bloom above the foliage from late spring into summer.</a:t>
            </a:r>
            <a:br>
              <a:rPr lang="en-US" sz="2200" dirty="0">
                <a:latin typeface="Times New Roman" pitchFamily="18" charset="0"/>
                <a:cs typeface="Times New Roman" pitchFamily="18" charset="0"/>
              </a:rPr>
            </a:br>
            <a:r>
              <a:rPr lang="en-US" sz="1800" b="1" dirty="0"/>
              <a:t>Mature Height: 12-18”</a:t>
            </a:r>
            <a:br>
              <a:rPr lang="en-US" sz="1800" b="1" dirty="0"/>
            </a:br>
            <a:r>
              <a:rPr lang="en-US" sz="1800" b="1" dirty="0"/>
              <a:t>Mature Spread: 10-15”</a:t>
            </a:r>
            <a:br>
              <a:rPr lang="en-US" sz="1800" b="1" dirty="0"/>
            </a:br>
            <a:r>
              <a:rPr lang="en-US" sz="1800" b="1" dirty="0"/>
              <a:t>Exposure: Sun to part sun</a:t>
            </a:r>
            <a:br>
              <a:rPr lang="en-US" sz="1800" b="1" dirty="0"/>
            </a:br>
            <a:r>
              <a:rPr lang="en-US" sz="1800" b="1" dirty="0"/>
              <a:t>Water Requirements: Moderate</a:t>
            </a:r>
            <a:endParaRPr lang="en-US" sz="1800" dirty="0">
              <a:latin typeface="Times New Roman" pitchFamily="18" charset="0"/>
              <a:cs typeface="Times New Roman" pitchFamily="18" charset="0"/>
            </a:endParaRPr>
          </a:p>
        </p:txBody>
      </p:sp>
      <p:pic>
        <p:nvPicPr>
          <p:cNvPr id="7178" name="Picture 10" descr="http://plantselect.org/support/plant_image.php?plant_number=52&amp;photo_name=Heuchera+Snow+angel+PGH.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9" y="3820149"/>
            <a:ext cx="4640706" cy="30378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edia.americanmeadows.com/media/catalog/product/cache/1/image/317x/9df78eab33525d08d6e5fb8d27136e95/p/r/prod_heucherasnowang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3" y="1"/>
            <a:ext cx="4315026" cy="424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48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5" y="5113598"/>
            <a:ext cx="9147699" cy="1752600"/>
          </a:xfrm>
        </p:spPr>
        <p:txBody>
          <a:bodyPr>
            <a:normAutofit fontScale="90000"/>
          </a:bodyPr>
          <a:lstStyle/>
          <a:p>
            <a:r>
              <a:rPr lang="en-US" sz="3100" b="1" dirty="0">
                <a:latin typeface="Times New Roman" pitchFamily="18" charset="0"/>
                <a:cs typeface="Times New Roman" pitchFamily="18" charset="0"/>
              </a:rPr>
              <a:t>Cream Variegated </a:t>
            </a:r>
            <a:r>
              <a:rPr lang="en-US" sz="3100" b="1" dirty="0">
                <a:latin typeface="Times New Roman" pitchFamily="18" charset="0"/>
                <a:cs typeface="Times New Roman" pitchFamily="18" charset="0"/>
              </a:rPr>
              <a:t>Iris  </a:t>
            </a:r>
            <a:r>
              <a:rPr lang="en-US" sz="3100" b="1" i="1" dirty="0" err="1">
                <a:latin typeface="Times New Roman" pitchFamily="18" charset="0"/>
                <a:cs typeface="Times New Roman" pitchFamily="18" charset="0"/>
              </a:rPr>
              <a:t>Iris</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pallida</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Argentea</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Variegata</a:t>
            </a:r>
            <a:r>
              <a:rPr lang="en-US" sz="3100" b="1" i="1" dirty="0">
                <a:latin typeface="Times New Roman" pitchFamily="18" charset="0"/>
                <a:cs typeface="Times New Roman" pitchFamily="18" charset="0"/>
              </a:rPr>
              <a:t>"</a:t>
            </a:r>
            <a:r>
              <a:rPr lang="en-US" sz="3100" b="1" i="1" dirty="0">
                <a:latin typeface="Times New Roman" pitchFamily="18" charset="0"/>
                <a:cs typeface="Times New Roman" pitchFamily="18" charset="0"/>
              </a:rPr>
              <a:t/>
            </a:r>
            <a:br>
              <a:rPr lang="en-US" sz="3100" b="1" i="1" dirty="0">
                <a:latin typeface="Times New Roman" pitchFamily="18" charset="0"/>
                <a:cs typeface="Times New Roman" pitchFamily="18" charset="0"/>
              </a:rPr>
            </a:br>
            <a:r>
              <a:rPr lang="en-US" sz="2100" dirty="0">
                <a:latin typeface="Times New Roman" pitchFamily="18" charset="0"/>
                <a:cs typeface="Times New Roman" pitchFamily="18" charset="0"/>
              </a:rPr>
              <a:t>Long, linear leaves are vertically striped with cream bands. Large grape-scented, lavender blossoms are held above the foliage on strong stems in late spring</a:t>
            </a:r>
            <a:r>
              <a:rPr lang="en-US" sz="2100" dirty="0">
                <a:latin typeface="Times New Roman" pitchFamily="18" charset="0"/>
                <a:cs typeface="Times New Roman" pitchFamily="18" charset="0"/>
              </a:rPr>
              <a:t>.</a:t>
            </a:r>
            <a:br>
              <a:rPr lang="en-US" sz="2100" dirty="0">
                <a:latin typeface="Times New Roman" pitchFamily="18" charset="0"/>
                <a:cs typeface="Times New Roman" pitchFamily="18" charset="0"/>
              </a:rPr>
            </a:br>
            <a:r>
              <a:rPr lang="en-US" sz="2100" b="1" dirty="0"/>
              <a:t>Mature </a:t>
            </a:r>
            <a:r>
              <a:rPr lang="en-US" sz="2100" b="1" dirty="0" err="1"/>
              <a:t>Ht</a:t>
            </a:r>
            <a:r>
              <a:rPr lang="en-US" sz="2100" b="1" dirty="0"/>
              <a:t>: 2-3’  Mature Spread: 12-18”  Exposure: Part Shade  Water Requirements: Low</a:t>
            </a:r>
            <a:endParaRPr lang="en-US" sz="2100" dirty="0">
              <a:latin typeface="Times New Roman" pitchFamily="18" charset="0"/>
              <a:cs typeface="Times New Roman" pitchFamily="18" charset="0"/>
            </a:endParaRPr>
          </a:p>
        </p:txBody>
      </p:sp>
      <p:pic>
        <p:nvPicPr>
          <p:cNvPr id="8194" name="Picture 2" descr="Iris pallida Varieg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7742"/>
            <a:ext cx="5699276" cy="495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38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1" y="8878"/>
            <a:ext cx="3366610" cy="6705600"/>
          </a:xfrm>
        </p:spPr>
        <p:txBody>
          <a:bodyPr>
            <a:normAutofit/>
          </a:bodyPr>
          <a:lstStyle/>
          <a:p>
            <a:r>
              <a:rPr lang="en-US" sz="2800" b="1" dirty="0">
                <a:latin typeface="Times New Roman" pitchFamily="18" charset="0"/>
                <a:cs typeface="Times New Roman" pitchFamily="18" charset="0"/>
              </a:rPr>
              <a:t>Regal Torch Lily</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Kniphofia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caulescens</a:t>
            </a:r>
            <a:r>
              <a:rPr lang="en-US" sz="2800" b="1" i="1" dirty="0">
                <a:latin typeface="Times New Roman" pitchFamily="18" charset="0"/>
                <a:cs typeface="Times New Roman" pitchFamily="18" charset="0"/>
              </a:rPr>
              <a:t/>
            </a:r>
            <a:br>
              <a:rPr lang="en-US" sz="2800" b="1" i="1" dirty="0">
                <a:latin typeface="Times New Roman" pitchFamily="18" charset="0"/>
                <a:cs typeface="Times New Roman" pitchFamily="18" charset="0"/>
              </a:rPr>
            </a:br>
            <a:r>
              <a:rPr lang="en-US" sz="2200" dirty="0">
                <a:latin typeface="Times New Roman" pitchFamily="18" charset="0"/>
                <a:cs typeface="Times New Roman" pitchFamily="18" charset="0"/>
              </a:rPr>
              <a:t>Rich, blue, narrow grass-like foliage in thick clumps.  Spikes of flowers are composed of tubular florets in coral, fading to yellow, and open from the bottom of the spike upwards.  A hummingbird magnet in mid to late summer.</a:t>
            </a:r>
            <a:br>
              <a:rPr lang="en-US" sz="2200" dirty="0">
                <a:latin typeface="Times New Roman" pitchFamily="18" charset="0"/>
                <a:cs typeface="Times New Roman" pitchFamily="18" charset="0"/>
              </a:rPr>
            </a:br>
            <a:r>
              <a:rPr lang="en-US" sz="1800" b="1" dirty="0"/>
              <a:t>Mature Height: 3-4’</a:t>
            </a:r>
            <a:br>
              <a:rPr lang="en-US" sz="1800" b="1" dirty="0"/>
            </a:br>
            <a:r>
              <a:rPr lang="en-US" sz="1800" b="1" dirty="0"/>
              <a:t>Mature Spread: 18-24”</a:t>
            </a:r>
            <a:br>
              <a:rPr lang="en-US" sz="1800" b="1" dirty="0"/>
            </a:br>
            <a:r>
              <a:rPr lang="en-US" sz="1800" b="1" dirty="0"/>
              <a:t>Exposure: Sun</a:t>
            </a:r>
            <a:br>
              <a:rPr lang="en-US" sz="1800" b="1" dirty="0"/>
            </a:br>
            <a:r>
              <a:rPr lang="en-US" sz="1800" b="1" dirty="0"/>
              <a:t>Water Requirements: Low</a:t>
            </a:r>
            <a:endParaRPr lang="en-US" sz="1800" dirty="0">
              <a:latin typeface="Times New Roman" pitchFamily="18" charset="0"/>
              <a:cs typeface="Times New Roman" pitchFamily="18" charset="0"/>
            </a:endParaRPr>
          </a:p>
        </p:txBody>
      </p:sp>
      <p:pic>
        <p:nvPicPr>
          <p:cNvPr id="3074" name="Picture 2" descr="http://plantselect.org/support/plant_image.php?plant_number=108&amp;photo_name=Kniphofia+caulescens+3+DR+sm.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3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8878"/>
            <a:ext cx="3962400" cy="6705600"/>
          </a:xfrm>
        </p:spPr>
        <p:txBody>
          <a:bodyPr>
            <a:normAutofit/>
          </a:bodyPr>
          <a:lstStyle/>
          <a:p>
            <a:r>
              <a:rPr lang="en-US" sz="2800" b="1" dirty="0">
                <a:latin typeface="Times New Roman" pitchFamily="18" charset="0"/>
                <a:cs typeface="Times New Roman" pitchFamily="18" charset="0"/>
              </a:rPr>
              <a:t>English Lavender</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Lavandula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augustifolia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Hidcote</a:t>
            </a:r>
            <a:r>
              <a:rPr lang="en-US" sz="2800" b="1" i="1" dirty="0">
                <a:latin typeface="Times New Roman" pitchFamily="18" charset="0"/>
                <a:cs typeface="Times New Roman" pitchFamily="18" charset="0"/>
              </a:rPr>
              <a:t>"</a:t>
            </a:r>
            <a:br>
              <a:rPr lang="en-US" sz="2800" b="1" i="1" dirty="0">
                <a:latin typeface="Times New Roman" pitchFamily="18" charset="0"/>
                <a:cs typeface="Times New Roman" pitchFamily="18" charset="0"/>
              </a:rPr>
            </a:br>
            <a:r>
              <a:rPr lang="en-US" sz="2200" dirty="0">
                <a:latin typeface="Times New Roman" pitchFamily="18" charset="0"/>
                <a:cs typeface="Times New Roman" pitchFamily="18" charset="0"/>
              </a:rPr>
              <a:t>Thin spikes of dark purple-violet flowers above needle-like, silvery foliage.  Very aromatic.  Keep crowns of plants dry to prevent crown rot.</a:t>
            </a:r>
            <a:br>
              <a:rPr lang="en-US" sz="2200" dirty="0">
                <a:latin typeface="Times New Roman" pitchFamily="18" charset="0"/>
                <a:cs typeface="Times New Roman" pitchFamily="18" charset="0"/>
              </a:rPr>
            </a:br>
            <a:r>
              <a:rPr lang="en-US" sz="1800" b="1" dirty="0"/>
              <a:t>Mature Height: 8-12”</a:t>
            </a:r>
            <a:br>
              <a:rPr lang="en-US" sz="1800" b="1" dirty="0"/>
            </a:br>
            <a:r>
              <a:rPr lang="en-US" sz="1800" b="1" dirty="0"/>
              <a:t>Mature Spread: 8-12”</a:t>
            </a:r>
            <a:br>
              <a:rPr lang="en-US" sz="1800" b="1" dirty="0"/>
            </a:br>
            <a:r>
              <a:rPr lang="en-US" sz="1800" b="1" dirty="0"/>
              <a:t>Exposure: Sun</a:t>
            </a:r>
            <a:br>
              <a:rPr lang="en-US" sz="1800" b="1" dirty="0"/>
            </a:br>
            <a:r>
              <a:rPr lang="en-US" sz="1800" b="1" dirty="0"/>
              <a:t>Water Requirements: Low</a:t>
            </a:r>
            <a:endParaRPr lang="en-US" sz="1800" dirty="0">
              <a:latin typeface="Times New Roman" pitchFamily="18" charset="0"/>
              <a:cs typeface="Times New Roman" pitchFamily="18" charset="0"/>
            </a:endParaRPr>
          </a:p>
        </p:txBody>
      </p:sp>
      <p:pic>
        <p:nvPicPr>
          <p:cNvPr id="6150" name="Picture 6" descr="http://www.missouribotanicalgarden.org/Portals/0/PlantFinder/low/Q830-1013091w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4" y="5179"/>
            <a:ext cx="4612567" cy="690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0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7159"/>
            <a:ext cx="9147699" cy="1752600"/>
          </a:xfrm>
        </p:spPr>
        <p:txBody>
          <a:bodyPr>
            <a:normAutofit fontScale="90000"/>
          </a:bodyPr>
          <a:lstStyle/>
          <a:p>
            <a:r>
              <a:rPr lang="en-US" sz="3100" b="1" dirty="0">
                <a:latin typeface="Times New Roman" pitchFamily="18" charset="0"/>
                <a:cs typeface="Times New Roman" pitchFamily="18" charset="0"/>
              </a:rPr>
              <a:t>Grosso </a:t>
            </a:r>
            <a:r>
              <a:rPr lang="en-US" sz="3100" b="1" dirty="0">
                <a:latin typeface="Times New Roman" pitchFamily="18" charset="0"/>
                <a:cs typeface="Times New Roman" pitchFamily="18" charset="0"/>
              </a:rPr>
              <a:t>Lavender </a:t>
            </a:r>
            <a:r>
              <a:rPr lang="en-US" sz="3100" b="1" i="1" dirty="0" err="1">
                <a:latin typeface="Times New Roman" pitchFamily="18" charset="0"/>
                <a:cs typeface="Times New Roman" pitchFamily="18" charset="0"/>
              </a:rPr>
              <a:t>Lavandula</a:t>
            </a:r>
            <a:r>
              <a:rPr lang="en-US" sz="3100" b="1" i="1" dirty="0">
                <a:latin typeface="Times New Roman" pitchFamily="18" charset="0"/>
                <a:cs typeface="Times New Roman" pitchFamily="18" charset="0"/>
              </a:rPr>
              <a:t> </a:t>
            </a:r>
            <a:r>
              <a:rPr lang="en-US" sz="3100" b="1" i="1" dirty="0">
                <a:latin typeface="Times New Roman" pitchFamily="18" charset="0"/>
                <a:cs typeface="Times New Roman" pitchFamily="18" charset="0"/>
              </a:rPr>
              <a:t>x </a:t>
            </a:r>
            <a:r>
              <a:rPr lang="en-US" sz="3100" b="1" i="1" dirty="0" err="1">
                <a:latin typeface="Times New Roman" pitchFamily="18" charset="0"/>
                <a:cs typeface="Times New Roman" pitchFamily="18" charset="0"/>
              </a:rPr>
              <a:t>intermedia</a:t>
            </a:r>
            <a:r>
              <a:rPr lang="en-US" sz="3100" b="1" i="1" dirty="0">
                <a:latin typeface="Times New Roman" pitchFamily="18" charset="0"/>
                <a:cs typeface="Times New Roman" pitchFamily="18" charset="0"/>
              </a:rPr>
              <a:t> "</a:t>
            </a:r>
            <a:r>
              <a:rPr lang="en-US" sz="3100" b="1" i="1" dirty="0">
                <a:latin typeface="Times New Roman" pitchFamily="18" charset="0"/>
                <a:cs typeface="Times New Roman" pitchFamily="18" charset="0"/>
              </a:rPr>
              <a:t>Grosso“</a:t>
            </a:r>
            <a:br>
              <a:rPr lang="en-US" sz="3100" b="1" i="1" dirty="0">
                <a:latin typeface="Times New Roman" pitchFamily="18" charset="0"/>
                <a:cs typeface="Times New Roman" pitchFamily="18" charset="0"/>
              </a:rPr>
            </a:br>
            <a:r>
              <a:rPr lang="en-US" sz="2100" dirty="0">
                <a:latin typeface="Times New Roman" pitchFamily="18" charset="0"/>
                <a:cs typeface="Times New Roman" pitchFamily="18" charset="0"/>
              </a:rPr>
              <a:t>Short</a:t>
            </a:r>
            <a:r>
              <a:rPr lang="en-US" sz="2100" dirty="0">
                <a:latin typeface="Times New Roman" pitchFamily="18" charset="0"/>
                <a:cs typeface="Times New Roman" pitchFamily="18" charset="0"/>
              </a:rPr>
              <a:t>, linear leaves on woody stems are highly aromatic.  Plant forms a mounded clump topped with very fragrant, lavender-blue flowers in large, full spikes held above the foliage</a:t>
            </a:r>
            <a:r>
              <a:rPr lang="en-US" sz="2100" dirty="0">
                <a:latin typeface="Times New Roman" pitchFamily="18" charset="0"/>
                <a:cs typeface="Times New Roman" pitchFamily="18" charset="0"/>
              </a:rPr>
              <a:t>.</a:t>
            </a:r>
            <a:br>
              <a:rPr lang="en-US" sz="2100" dirty="0">
                <a:latin typeface="Times New Roman" pitchFamily="18" charset="0"/>
                <a:cs typeface="Times New Roman" pitchFamily="18" charset="0"/>
              </a:rPr>
            </a:br>
            <a:r>
              <a:rPr lang="en-US" sz="2100" b="1" dirty="0"/>
              <a:t>Mature Height: 2-3’  Mature Spread: 2-3’  Exposure: Sun  Water Requirements: Low</a:t>
            </a:r>
            <a:endParaRPr lang="en-US" sz="2100" dirty="0">
              <a:latin typeface="Times New Roman" pitchFamily="18" charset="0"/>
              <a:cs typeface="Times New Roman" pitchFamily="18" charset="0"/>
            </a:endParaRPr>
          </a:p>
        </p:txBody>
      </p:sp>
      <p:pic>
        <p:nvPicPr>
          <p:cNvPr id="8196" name="Picture 4" descr="Lavandula x intermedia Gros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337" y="0"/>
            <a:ext cx="5675086"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01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8878"/>
            <a:ext cx="4038600" cy="6705600"/>
          </a:xfrm>
        </p:spPr>
        <p:txBody>
          <a:bodyPr>
            <a:normAutofit/>
          </a:bodyPr>
          <a:lstStyle/>
          <a:p>
            <a:r>
              <a:rPr lang="en-US" sz="2800" b="1" dirty="0" err="1">
                <a:latin typeface="Times New Roman" pitchFamily="18" charset="0"/>
                <a:cs typeface="Times New Roman" pitchFamily="18" charset="0"/>
              </a:rPr>
              <a:t>Gayfeather</a:t>
            </a:r>
            <a:r>
              <a:rPr lang="en-US" sz="2800" b="1" dirty="0">
                <a:latin typeface="Times New Roman" pitchFamily="18" charset="0"/>
                <a:cs typeface="Times New Roman" pitchFamily="18" charset="0"/>
              </a:rPr>
              <a:t>/Blazing Star </a:t>
            </a:r>
            <a:r>
              <a:rPr lang="fr-FR" sz="2800" b="1" i="1" dirty="0" err="1">
                <a:latin typeface="Times New Roman" pitchFamily="18" charset="0"/>
                <a:cs typeface="Times New Roman" pitchFamily="18" charset="0"/>
              </a:rPr>
              <a:t>Liatris</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spicata</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Floristan</a:t>
            </a:r>
            <a:r>
              <a:rPr lang="fr-FR" sz="2800" b="1" i="1" dirty="0">
                <a:latin typeface="Times New Roman" pitchFamily="18" charset="0"/>
                <a:cs typeface="Times New Roman" pitchFamily="18" charset="0"/>
              </a:rPr>
              <a:t> Violet'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Whorls of pointed, linear leaves grow up a stalk that arises from a corm, topped off with a bottlebrush-shaped spike of violet-purple flowers in summer. Good for cut flowers</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800" b="1" dirty="0"/>
              <a:t>Mature </a:t>
            </a:r>
            <a:r>
              <a:rPr lang="en-US" sz="1800" b="1" dirty="0"/>
              <a:t>Height: 2-3’</a:t>
            </a:r>
            <a:br>
              <a:rPr lang="en-US" sz="1800" b="1" dirty="0"/>
            </a:br>
            <a:r>
              <a:rPr lang="en-US" sz="1800" b="1" dirty="0"/>
              <a:t>Mature </a:t>
            </a:r>
            <a:r>
              <a:rPr lang="en-US" sz="1800" b="1" dirty="0"/>
              <a:t>Spread:18-24”</a:t>
            </a:r>
            <a:r>
              <a:rPr lang="en-US" sz="1800" b="1" dirty="0"/>
              <a:t/>
            </a:r>
            <a:br>
              <a:rPr lang="en-US" sz="1800" b="1" dirty="0"/>
            </a:br>
            <a:r>
              <a:rPr lang="en-US" sz="1800" b="1" dirty="0"/>
              <a:t>Exposure: Sun</a:t>
            </a:r>
            <a:br>
              <a:rPr lang="en-US" sz="1800" b="1" dirty="0"/>
            </a:br>
            <a:r>
              <a:rPr lang="en-US" sz="1800" b="1" dirty="0"/>
              <a:t>Water Requirements: </a:t>
            </a:r>
            <a:r>
              <a:rPr lang="en-US" sz="1800" b="1" dirty="0"/>
              <a:t>Low</a:t>
            </a:r>
            <a:endParaRPr lang="en-US" sz="1800" dirty="0">
              <a:latin typeface="Times New Roman" pitchFamily="18" charset="0"/>
              <a:cs typeface="Times New Roman" pitchFamily="18" charset="0"/>
            </a:endParaRPr>
          </a:p>
        </p:txBody>
      </p:sp>
      <p:pic>
        <p:nvPicPr>
          <p:cNvPr id="4" name="Picture 2" descr="Liatris floristan Vio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855" y="0"/>
            <a:ext cx="3374571" cy="498276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hoto_data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 y="2786063"/>
            <a:ext cx="3347357" cy="43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6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14" y="85324"/>
            <a:ext cx="3193143" cy="6705600"/>
          </a:xfrm>
        </p:spPr>
        <p:txBody>
          <a:bodyPr>
            <a:normAutofit/>
          </a:bodyPr>
          <a:lstStyle/>
          <a:p>
            <a:r>
              <a:rPr lang="en-US" sz="2800" b="1" dirty="0">
                <a:latin typeface="Times New Roman" pitchFamily="18" charset="0"/>
                <a:cs typeface="Times New Roman" pitchFamily="18" charset="0"/>
              </a:rPr>
              <a:t>Coronado Hyssop</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Agastache</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aurantiaca</a:t>
            </a:r>
            <a:r>
              <a:rPr lang="en-US" sz="2800" b="1" i="1" dirty="0">
                <a:latin typeface="Times New Roman" pitchFamily="18" charset="0"/>
                <a:cs typeface="Times New Roman" pitchFamily="18" charset="0"/>
              </a:rPr>
              <a:t> ‘Coronado'</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200" dirty="0">
                <a:latin typeface="Times New Roman" pitchFamily="18" charset="0"/>
                <a:cs typeface="Times New Roman" pitchFamily="18" charset="0"/>
              </a:rPr>
              <a:t>Large </a:t>
            </a:r>
            <a:r>
              <a:rPr lang="en-US" sz="2200" dirty="0">
                <a:latin typeface="Times New Roman" pitchFamily="18" charset="0"/>
                <a:cs typeface="Times New Roman" pitchFamily="18" charset="0"/>
              </a:rPr>
              <a:t>numbers of curved, pale orange flowers</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from midsummer to autumn frost. This </a:t>
            </a:r>
            <a:r>
              <a:rPr lang="en-US" sz="2200" dirty="0">
                <a:latin typeface="Times New Roman" pitchFamily="18" charset="0"/>
                <a:cs typeface="Times New Roman" pitchFamily="18" charset="0"/>
              </a:rPr>
              <a:t>silvery-leaved southwestern wildflower</a:t>
            </a:r>
            <a:r>
              <a:rPr lang="en-US" sz="2200" dirty="0">
                <a:latin typeface="Times New Roman" pitchFamily="18" charset="0"/>
                <a:cs typeface="Times New Roman" pitchFamily="18" charset="0"/>
              </a:rPr>
              <a:t> with slim, branched stems</a:t>
            </a:r>
            <a:r>
              <a:rPr lang="en-US" sz="2200" dirty="0">
                <a:latin typeface="Times New Roman" pitchFamily="18" charset="0"/>
                <a:cs typeface="Times New Roman" pitchFamily="18" charset="0"/>
              </a:rPr>
              <a:t> has </a:t>
            </a:r>
            <a:r>
              <a:rPr lang="en-US" sz="2200" dirty="0">
                <a:latin typeface="Times New Roman" pitchFamily="18" charset="0"/>
                <a:cs typeface="Times New Roman" pitchFamily="18" charset="0"/>
              </a:rPr>
              <a:t>an intensely minty fragrance when handled or </a:t>
            </a:r>
            <a:r>
              <a:rPr lang="en-US" sz="2200" dirty="0">
                <a:latin typeface="Times New Roman" pitchFamily="18" charset="0"/>
                <a:cs typeface="Times New Roman" pitchFamily="18" charset="0"/>
              </a:rPr>
              <a:t>crushed. </a:t>
            </a:r>
            <a:r>
              <a:rPr lang="en-US" sz="2200" dirty="0">
                <a:latin typeface="Times New Roman" pitchFamily="18" charset="0"/>
                <a:cs typeface="Times New Roman" pitchFamily="18" charset="0"/>
              </a:rPr>
              <a:t>Sunny, well drained </a:t>
            </a:r>
            <a:r>
              <a:rPr lang="en-US" sz="2200" dirty="0">
                <a:latin typeface="Times New Roman" pitchFamily="18" charset="0"/>
                <a:cs typeface="Times New Roman" pitchFamily="18" charset="0"/>
              </a:rPr>
              <a:t>sites.</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15-18”</a:t>
            </a:r>
            <a:r>
              <a:rPr lang="en-US" sz="1800" b="1" dirty="0"/>
              <a:t/>
            </a:r>
            <a:br>
              <a:rPr lang="en-US" sz="1800" b="1" dirty="0"/>
            </a:br>
            <a:r>
              <a:rPr lang="en-US" sz="1800" b="1" dirty="0"/>
              <a:t>Mature Spread: </a:t>
            </a:r>
            <a:r>
              <a:rPr lang="en-US" sz="1800" b="1" dirty="0"/>
              <a:t>12-15"</a:t>
            </a:r>
            <a:r>
              <a:rPr lang="en-US" sz="1800" b="1" dirty="0"/>
              <a:t/>
            </a:r>
            <a:br>
              <a:rPr lang="en-US" sz="1800" b="1" dirty="0"/>
            </a:br>
            <a:r>
              <a:rPr lang="en-US" sz="1800" b="1" dirty="0"/>
              <a:t>Exposure: </a:t>
            </a:r>
            <a:r>
              <a:rPr lang="en-US" sz="1800" b="1" dirty="0"/>
              <a:t>Sun</a:t>
            </a:r>
            <a:br>
              <a:rPr lang="en-US" sz="1800" b="1" dirty="0"/>
            </a:br>
            <a:r>
              <a:rPr lang="en-US" sz="1800" b="1" dirty="0"/>
              <a:t>Water </a:t>
            </a:r>
            <a:r>
              <a:rPr lang="en-US" sz="1800" b="1" dirty="0"/>
              <a:t>Requirements: </a:t>
            </a:r>
            <a:r>
              <a:rPr lang="en-US" sz="1800" b="1" dirty="0"/>
              <a:t>Low</a:t>
            </a:r>
            <a:r>
              <a:rPr lang="en-US" sz="1800" dirty="0"/>
              <a:t/>
            </a:r>
            <a:br>
              <a:rPr lang="en-US" sz="1800" dirty="0"/>
            </a:br>
            <a:endParaRPr lang="en-US" sz="1800" dirty="0">
              <a:latin typeface="Times New Roman" pitchFamily="18" charset="0"/>
              <a:cs typeface="Times New Roman" pitchFamily="18" charset="0"/>
            </a:endParaRPr>
          </a:p>
        </p:txBody>
      </p:sp>
      <p:pic>
        <p:nvPicPr>
          <p:cNvPr id="2050" name="Picture 2" descr="http://plantselect.org/support/plant_image.php?plant_number=42&amp;photo_name=Agastache+aurantiaca+5+PK+Cherry+Creek.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428625"/>
            <a:ext cx="4520397" cy="592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9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Goldflame</a:t>
            </a:r>
            <a:r>
              <a:rPr lang="en-US" sz="3200" b="1" dirty="0">
                <a:latin typeface="Times New Roman" pitchFamily="18" charset="0"/>
                <a:cs typeface="Times New Roman" pitchFamily="18" charset="0"/>
              </a:rPr>
              <a:t>” Honeysuckle</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Lonicera</a:t>
            </a:r>
            <a:r>
              <a:rPr lang="en-US" sz="3200" b="1" i="1" dirty="0">
                <a:latin typeface="Times New Roman" pitchFamily="18" charset="0"/>
                <a:cs typeface="Times New Roman" pitchFamily="18" charset="0"/>
              </a:rPr>
              <a:t> x </a:t>
            </a:r>
            <a:r>
              <a:rPr lang="en-US" sz="3200" b="1" i="1" dirty="0" err="1">
                <a:latin typeface="Times New Roman" pitchFamily="18" charset="0"/>
                <a:cs typeface="Times New Roman" pitchFamily="18" charset="0"/>
              </a:rPr>
              <a:t>heckrottii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Goldflame</a:t>
            </a:r>
            <a:r>
              <a:rPr lang="en-US" sz="3200" b="1" i="1" dirty="0">
                <a:latin typeface="Times New Roman" pitchFamily="18" charset="0"/>
                <a:cs typeface="Times New Roman" pitchFamily="18" charset="0"/>
              </a:rPr>
              <a:t>' </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A twining mass of woody stems covered by oval, sea green leaves producing pink fragrant tubular flowers with yellow throats flaring out with a reddish-orange blush</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Vine 10-15’  </a:t>
            </a:r>
            <a:r>
              <a:rPr lang="en-US" sz="1900" b="1" dirty="0"/>
              <a:t>Mature Spread: </a:t>
            </a:r>
            <a:r>
              <a:rPr lang="en-US" sz="1900" b="1" dirty="0"/>
              <a:t>4’  </a:t>
            </a:r>
            <a:r>
              <a:rPr lang="en-US" sz="1900" b="1" dirty="0"/>
              <a:t>Exposure: </a:t>
            </a:r>
            <a:r>
              <a:rPr lang="en-US" sz="1900" b="1" dirty="0"/>
              <a:t>Sun  Water </a:t>
            </a:r>
            <a:r>
              <a:rPr lang="en-US" sz="1900" b="1" dirty="0"/>
              <a:t>Requirements: </a:t>
            </a:r>
            <a:r>
              <a:rPr lang="en-US" sz="1900" b="1" dirty="0"/>
              <a:t>Medium</a:t>
            </a:r>
            <a:endParaRPr lang="en-US" sz="1900" dirty="0">
              <a:latin typeface="Times New Roman" pitchFamily="18" charset="0"/>
              <a:cs typeface="Times New Roman" pitchFamily="18" charset="0"/>
            </a:endParaRPr>
          </a:p>
        </p:txBody>
      </p:sp>
      <p:pic>
        <p:nvPicPr>
          <p:cNvPr id="14338" name="Picture 2" descr="http://images.mobot.org/TropicosImages2/PlantRecordImages/prod/large960/00010000/10734_B839-0501060t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89" y="17009"/>
            <a:ext cx="6531429" cy="481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3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a:bodyPr>
          <a:lstStyle/>
          <a:p>
            <a:r>
              <a:rPr lang="en-US" sz="3200" b="1" dirty="0">
                <a:latin typeface="Times New Roman" pitchFamily="18" charset="0"/>
                <a:cs typeface="Times New Roman" pitchFamily="18" charset="0"/>
              </a:rPr>
              <a:t>Desert Four-O</a:t>
            </a:r>
            <a:r>
              <a:rPr lang="en-US"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Clock  </a:t>
            </a:r>
            <a:r>
              <a:rPr lang="en-US" sz="3200" b="1" i="1" dirty="0">
                <a:latin typeface="Times New Roman" pitchFamily="18" charset="0"/>
                <a:cs typeface="Times New Roman" pitchFamily="18" charset="0"/>
              </a:rPr>
              <a:t>Mirabilis </a:t>
            </a:r>
            <a:r>
              <a:rPr lang="en-US" sz="3200" b="1" i="1" dirty="0" err="1">
                <a:latin typeface="Times New Roman" pitchFamily="18" charset="0"/>
                <a:cs typeface="Times New Roman" pitchFamily="18" charset="0"/>
              </a:rPr>
              <a:t>multiflora</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A wide spreading mound with rigid stems and thick, wedge-shaped, bluish-green leaves hosting large, trumpet-like, magenta flowers from mid to late summer.  Do not water once established</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1-3’ Mature </a:t>
            </a:r>
            <a:r>
              <a:rPr lang="en-US" sz="1900" b="1" dirty="0"/>
              <a:t>Spread: </a:t>
            </a:r>
            <a:r>
              <a:rPr lang="en-US" sz="1900" b="1" dirty="0"/>
              <a:t>2-4’  </a:t>
            </a:r>
            <a:r>
              <a:rPr lang="en-US" sz="1900" b="1" dirty="0"/>
              <a:t>Exposure: </a:t>
            </a:r>
            <a:r>
              <a:rPr lang="en-US" sz="1900" b="1" dirty="0"/>
              <a:t>Sun  Water </a:t>
            </a:r>
            <a:r>
              <a:rPr lang="en-US" sz="1900" b="1" dirty="0"/>
              <a:t>Requirements: </a:t>
            </a:r>
            <a:r>
              <a:rPr lang="en-US" sz="1900" b="1" dirty="0"/>
              <a:t>Very Low</a:t>
            </a:r>
            <a:endParaRPr lang="en-US" sz="1900" dirty="0">
              <a:latin typeface="Times New Roman" pitchFamily="18" charset="0"/>
              <a:cs typeface="Times New Roman" pitchFamily="18" charset="0"/>
            </a:endParaRPr>
          </a:p>
        </p:txBody>
      </p:sp>
      <p:pic>
        <p:nvPicPr>
          <p:cNvPr id="15362" name="Picture 2" descr="photo_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33" y="-71438"/>
            <a:ext cx="6386286" cy="47148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photo_data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 y="3402"/>
            <a:ext cx="3621660" cy="475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27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Scarlet Bee Balm  </a:t>
            </a:r>
            <a:r>
              <a:rPr lang="en-US" sz="3200" b="1" i="1" dirty="0" err="1">
                <a:latin typeface="Times New Roman" pitchFamily="18" charset="0"/>
                <a:cs typeface="Times New Roman" pitchFamily="18" charset="0"/>
              </a:rPr>
              <a:t>Monarda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Gardenview</a:t>
            </a:r>
            <a:r>
              <a:rPr lang="en-US" sz="3200" b="1" i="1" dirty="0">
                <a:latin typeface="Times New Roman" pitchFamily="18" charset="0"/>
                <a:cs typeface="Times New Roman" pitchFamily="18" charset="0"/>
              </a:rPr>
              <a:t> Scarlet'</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Spidery red flowers in a circular cluster on upright stalks spring from a dense clump of mint scented, rich green foliage. Attractive to hummingbirds, butterflies and </a:t>
            </a:r>
            <a:r>
              <a:rPr lang="en-US" sz="2200" dirty="0">
                <a:latin typeface="Times New Roman" pitchFamily="18" charset="0"/>
                <a:cs typeface="Times New Roman" pitchFamily="18" charset="0"/>
              </a:rPr>
              <a:t>bees.</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100" b="1" dirty="0"/>
              <a:t>Mature </a:t>
            </a:r>
            <a:r>
              <a:rPr lang="en-US" sz="2100" b="1" dirty="0"/>
              <a:t>Height: 2</a:t>
            </a:r>
            <a:r>
              <a:rPr lang="en-US" sz="2100" b="1" dirty="0"/>
              <a:t>-3’ Mature </a:t>
            </a:r>
            <a:r>
              <a:rPr lang="en-US" sz="2100" b="1" dirty="0"/>
              <a:t>Spread: </a:t>
            </a:r>
            <a:r>
              <a:rPr lang="en-US" sz="2100" b="1" dirty="0"/>
              <a:t>1-2’  </a:t>
            </a:r>
            <a:r>
              <a:rPr lang="en-US" sz="2100" b="1" dirty="0"/>
              <a:t>Exposure: </a:t>
            </a:r>
            <a:r>
              <a:rPr lang="en-US" sz="2100" b="1" dirty="0"/>
              <a:t>Sun to part shade Water </a:t>
            </a:r>
            <a:r>
              <a:rPr lang="en-US" sz="2100" b="1" dirty="0"/>
              <a:t>Requirements: </a:t>
            </a:r>
            <a:r>
              <a:rPr lang="en-US" sz="2100" b="1" dirty="0"/>
              <a:t>Medium</a:t>
            </a:r>
            <a:endParaRPr lang="en-US" sz="2100" dirty="0">
              <a:latin typeface="Times New Roman" pitchFamily="18" charset="0"/>
              <a:cs typeface="Times New Roman" pitchFamily="18" charset="0"/>
            </a:endParaRPr>
          </a:p>
        </p:txBody>
      </p:sp>
      <p:pic>
        <p:nvPicPr>
          <p:cNvPr id="16386" name="Picture 2" descr="http://images.mobot.org/TropicosImages2/PlantRecordImages/prod/large960/00002000/2172_E280-0901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57" y="71438"/>
            <a:ext cx="6399617"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4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plantselect.org/support/plant_image.php?plant_number=59&amp;photo_name=Origanum+libanoticum+8.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15" y="496660"/>
            <a:ext cx="4499429" cy="29453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800600"/>
            <a:ext cx="9144000" cy="1981200"/>
          </a:xfrm>
        </p:spPr>
        <p:txBody>
          <a:bodyPr>
            <a:normAutofit fontScale="90000"/>
          </a:bodyPr>
          <a:lstStyle/>
          <a:p>
            <a:r>
              <a:rPr lang="en-US" sz="3200" b="1" dirty="0" err="1">
                <a:latin typeface="Times New Roman" pitchFamily="18" charset="0"/>
                <a:cs typeface="Times New Roman" pitchFamily="18" charset="0"/>
              </a:rPr>
              <a:t>Hopflower</a:t>
            </a:r>
            <a:r>
              <a:rPr lang="en-US" sz="3200" b="1" dirty="0">
                <a:latin typeface="Times New Roman" pitchFamily="18" charset="0"/>
                <a:cs typeface="Times New Roman" pitchFamily="18" charset="0"/>
              </a:rPr>
              <a:t> Oregano </a:t>
            </a:r>
            <a:r>
              <a:rPr lang="en-US" sz="3200" b="1" i="1" dirty="0" err="1">
                <a:latin typeface="Times New Roman" pitchFamily="18" charset="0"/>
                <a:cs typeface="Times New Roman" pitchFamily="18" charset="0"/>
              </a:rPr>
              <a:t>Origanum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libanoticum</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Vigorous, trailing herb with hop-like bracts of lavender and chartreuse through the summer months, turning brown and dry in autumn. Looks best when cascading over a raised bed, rock garden or </a:t>
            </a:r>
            <a:r>
              <a:rPr lang="en-US" sz="2200" dirty="0">
                <a:latin typeface="Times New Roman" pitchFamily="18" charset="0"/>
                <a:cs typeface="Times New Roman" pitchFamily="18" charset="0"/>
              </a:rPr>
              <a:t>container</a:t>
            </a:r>
            <a:br>
              <a:rPr lang="en-US" sz="2200" dirty="0">
                <a:latin typeface="Times New Roman" pitchFamily="18" charset="0"/>
                <a:cs typeface="Times New Roman" pitchFamily="18" charset="0"/>
              </a:rPr>
            </a:br>
            <a:r>
              <a:rPr lang="en-US" sz="2100" b="1" dirty="0"/>
              <a:t>Mature </a:t>
            </a:r>
            <a:r>
              <a:rPr lang="en-US" sz="2100" b="1" dirty="0"/>
              <a:t>Height: </a:t>
            </a:r>
            <a:r>
              <a:rPr lang="en-US" sz="2100" b="1" dirty="0"/>
              <a:t>10-15” Mature </a:t>
            </a:r>
            <a:r>
              <a:rPr lang="en-US" sz="2100" b="1" dirty="0"/>
              <a:t>Spread: </a:t>
            </a:r>
            <a:r>
              <a:rPr lang="en-US" sz="2100" b="1" dirty="0"/>
              <a:t>18-24”  </a:t>
            </a:r>
            <a:r>
              <a:rPr lang="en-US" sz="2100" b="1" dirty="0"/>
              <a:t>Exposure: </a:t>
            </a:r>
            <a:r>
              <a:rPr lang="en-US" sz="2100" b="1" dirty="0"/>
              <a:t>Sun </a:t>
            </a:r>
            <a:br>
              <a:rPr lang="en-US" sz="2100" b="1" dirty="0"/>
            </a:br>
            <a:r>
              <a:rPr lang="en-US" sz="2100" b="1" dirty="0"/>
              <a:t>Water </a:t>
            </a:r>
            <a:r>
              <a:rPr lang="en-US" sz="2100" b="1" dirty="0"/>
              <a:t>Requirements: </a:t>
            </a:r>
            <a:r>
              <a:rPr lang="en-US" sz="2100" b="1" dirty="0"/>
              <a:t>Medium</a:t>
            </a:r>
            <a:endParaRPr lang="en-US" sz="2100" dirty="0">
              <a:latin typeface="Times New Roman" pitchFamily="18" charset="0"/>
              <a:cs typeface="Times New Roman" pitchFamily="18" charset="0"/>
            </a:endParaRPr>
          </a:p>
        </p:txBody>
      </p:sp>
      <p:pic>
        <p:nvPicPr>
          <p:cNvPr id="17410" name="Picture 2" descr="http://plantselect.org/support/plant_image.php?plant_number=59&amp;photo_name=Origanum+libonaticum+10++PK+09.JPG&amp;downloa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537" y="0"/>
            <a:ext cx="6386286"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91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“Avalanche” White Dwarf Sun Daisy</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Osteospermum</a:t>
            </a:r>
            <a:r>
              <a:rPr lang="en-US" sz="3200" b="1" i="1" dirty="0">
                <a:latin typeface="Times New Roman" pitchFamily="18" charset="0"/>
                <a:cs typeface="Times New Roman" pitchFamily="18" charset="0"/>
              </a:rPr>
              <a:t> "Avalanche“</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Nearly succulent, evergreen leaves, topped by shimmering, 3" white daisies spring-fall.</a:t>
            </a:r>
            <a:br>
              <a:rPr lang="en-US" sz="2200" dirty="0">
                <a:latin typeface="Times New Roman" pitchFamily="18" charset="0"/>
                <a:cs typeface="Times New Roman" pitchFamily="18" charset="0"/>
              </a:rPr>
            </a:br>
            <a:r>
              <a:rPr lang="en-US" sz="1800" b="1" dirty="0"/>
              <a:t>Mature Height: 10-12”  Mature Spread: 12-15”  Exposure: Sun to part sun  </a:t>
            </a:r>
            <a:br>
              <a:rPr lang="en-US" sz="1800" b="1" dirty="0"/>
            </a:br>
            <a:r>
              <a:rPr lang="en-US" sz="1800" b="1" dirty="0"/>
              <a:t>Water Requirements: Low</a:t>
            </a:r>
            <a:endParaRPr lang="en-US" sz="1800" dirty="0">
              <a:latin typeface="Times New Roman" pitchFamily="18" charset="0"/>
              <a:cs typeface="Times New Roman" pitchFamily="18" charset="0"/>
            </a:endParaRPr>
          </a:p>
        </p:txBody>
      </p:sp>
      <p:pic>
        <p:nvPicPr>
          <p:cNvPr id="11266" name="Picture 2" descr="photo_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9975"/>
            <a:ext cx="6319915" cy="473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0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“Purple Mountain” Sun </a:t>
            </a:r>
            <a:r>
              <a:rPr lang="en-US" sz="3200" b="1" dirty="0">
                <a:latin typeface="Times New Roman" pitchFamily="18" charset="0"/>
                <a:cs typeface="Times New Roman" pitchFamily="18" charset="0"/>
              </a:rPr>
              <a:t>Daisy</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Osteospermum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barberiae</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compactum</a:t>
            </a:r>
            <a:r>
              <a:rPr lang="en-US" sz="3200" b="1" i="1" dirty="0">
                <a:latin typeface="Times New Roman" pitchFamily="18" charset="0"/>
                <a:cs typeface="Times New Roman" pitchFamily="18" charset="0"/>
              </a:rPr>
              <a:t> 'Purple </a:t>
            </a:r>
            <a:r>
              <a:rPr lang="en-US" sz="3200" b="1" i="1" dirty="0">
                <a:latin typeface="Times New Roman" pitchFamily="18" charset="0"/>
                <a:cs typeface="Times New Roman" pitchFamily="18" charset="0"/>
              </a:rPr>
              <a:t>Mountain' </a:t>
            </a:r>
            <a:r>
              <a:rPr lang="en-US" sz="2200" dirty="0">
                <a:latin typeface="Times New Roman" pitchFamily="18" charset="0"/>
                <a:cs typeface="Times New Roman" pitchFamily="18" charset="0"/>
              </a:rPr>
              <a:t>This hardy daisy </a:t>
            </a:r>
            <a:r>
              <a:rPr lang="en-US" sz="2200" dirty="0">
                <a:latin typeface="Times New Roman" pitchFamily="18" charset="0"/>
                <a:cs typeface="Times New Roman" pitchFamily="18" charset="0"/>
              </a:rPr>
              <a:t>forms </a:t>
            </a:r>
            <a:r>
              <a:rPr lang="en-US" sz="2200" dirty="0">
                <a:latin typeface="Times New Roman" pitchFamily="18" charset="0"/>
                <a:cs typeface="Times New Roman" pitchFamily="18" charset="0"/>
              </a:rPr>
              <a:t>evergreen clumps of foliage that become completely covered with bright purple daisies from April </a:t>
            </a:r>
            <a:r>
              <a:rPr lang="en-US" sz="2200" dirty="0">
                <a:latin typeface="Times New Roman" pitchFamily="18" charset="0"/>
                <a:cs typeface="Times New Roman" pitchFamily="18" charset="0"/>
              </a:rPr>
              <a:t>through June.</a:t>
            </a:r>
            <a:br>
              <a:rPr lang="en-US" sz="2200" dirty="0">
                <a:latin typeface="Times New Roman" pitchFamily="18" charset="0"/>
                <a:cs typeface="Times New Roman" pitchFamily="18" charset="0"/>
              </a:rPr>
            </a:br>
            <a:r>
              <a:rPr lang="en-US" sz="2100" b="1" dirty="0"/>
              <a:t>Mature </a:t>
            </a:r>
            <a:r>
              <a:rPr lang="en-US" sz="2100" b="1" dirty="0"/>
              <a:t>Height: </a:t>
            </a:r>
            <a:r>
              <a:rPr lang="en-US" sz="2100" b="1" dirty="0"/>
              <a:t>8-10”  </a:t>
            </a:r>
            <a:r>
              <a:rPr lang="en-US" sz="2100" b="1" dirty="0"/>
              <a:t>Mature Spread: </a:t>
            </a:r>
            <a:r>
              <a:rPr lang="en-US" sz="2100" b="1" dirty="0"/>
              <a:t>10-12”  </a:t>
            </a:r>
            <a:r>
              <a:rPr lang="en-US" sz="2100" b="1" dirty="0"/>
              <a:t>Exposure: Sun to part sun  </a:t>
            </a:r>
            <a:br>
              <a:rPr lang="en-US" sz="2100" b="1" dirty="0"/>
            </a:br>
            <a:r>
              <a:rPr lang="en-US" sz="2100" b="1" dirty="0"/>
              <a:t>Water Requirements: Low</a:t>
            </a:r>
            <a:endParaRPr lang="en-US" sz="2100" dirty="0">
              <a:latin typeface="Times New Roman" pitchFamily="18" charset="0"/>
              <a:cs typeface="Times New Roman" pitchFamily="18" charset="0"/>
            </a:endParaRPr>
          </a:p>
        </p:txBody>
      </p:sp>
      <p:pic>
        <p:nvPicPr>
          <p:cNvPr id="18434" name="Picture 2" descr="http://plantselect.org/support/plant_image.php?plant_number=21&amp;photo_name=Osteospermum+barberiae+var.+compactum+3+PGH.jpg&amp;downloa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5" y="214313"/>
            <a:ext cx="698431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'Alexander Fleming' Peony</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Paeonia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lactiflora</a:t>
            </a:r>
            <a:r>
              <a:rPr lang="en-US" sz="3200" b="1" i="1" dirty="0">
                <a:latin typeface="Times New Roman" pitchFamily="18" charset="0"/>
                <a:cs typeface="Times New Roman" pitchFamily="18" charset="0"/>
              </a:rPr>
              <a:t> 'Alexander Fleming'</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Large </a:t>
            </a:r>
            <a:r>
              <a:rPr lang="en-US" sz="2200" dirty="0">
                <a:latin typeface="Times New Roman" pitchFamily="18" charset="0"/>
                <a:cs typeface="Times New Roman" pitchFamily="18" charset="0"/>
              </a:rPr>
              <a:t>double flowers with showy </a:t>
            </a:r>
            <a:r>
              <a:rPr lang="en-US" sz="2200" dirty="0">
                <a:latin typeface="Times New Roman" pitchFamily="18" charset="0"/>
                <a:cs typeface="Times New Roman" pitchFamily="18" charset="0"/>
              </a:rPr>
              <a:t>pink petals, </a:t>
            </a:r>
            <a:r>
              <a:rPr lang="en-US" sz="2200" dirty="0">
                <a:latin typeface="Times New Roman" pitchFamily="18" charset="0"/>
                <a:cs typeface="Times New Roman" pitchFamily="18" charset="0"/>
              </a:rPr>
              <a:t>fading to </a:t>
            </a:r>
            <a:r>
              <a:rPr lang="en-US" sz="2200" dirty="0">
                <a:latin typeface="Times New Roman" pitchFamily="18" charset="0"/>
                <a:cs typeface="Times New Roman" pitchFamily="18" charset="0"/>
              </a:rPr>
              <a:t>paler pink around the edges, are borne in spring above a long-lived mass of rich green, divided foliage</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100" b="1" dirty="0"/>
              <a:t>Mature </a:t>
            </a:r>
            <a:r>
              <a:rPr lang="en-US" sz="2100" b="1" dirty="0"/>
              <a:t>Height: 2-3’  Mature Spread: 2-3’  Exposure: Sun  Water Requirements: Medium</a:t>
            </a:r>
            <a:endParaRPr lang="en-US" sz="2100" dirty="0">
              <a:latin typeface="Times New Roman" pitchFamily="18" charset="0"/>
              <a:cs typeface="Times New Roman" pitchFamily="18" charset="0"/>
            </a:endParaRPr>
          </a:p>
        </p:txBody>
      </p:sp>
      <p:pic>
        <p:nvPicPr>
          <p:cNvPr id="19458" name="Picture 2" descr="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29" y="0"/>
            <a:ext cx="6676571"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57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8878"/>
            <a:ext cx="4038600" cy="6705600"/>
          </a:xfrm>
        </p:spPr>
        <p:txBody>
          <a:bodyPr>
            <a:normAutofit/>
          </a:bodyPr>
          <a:lstStyle/>
          <a:p>
            <a:r>
              <a:rPr lang="en-US" sz="2800" b="1" dirty="0">
                <a:latin typeface="Times New Roman" pitchFamily="18" charset="0"/>
                <a:cs typeface="Times New Roman" pitchFamily="18" charset="0"/>
              </a:rPr>
              <a:t>Duchesse de Nemours Peony</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Paeonia</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lactiflora</a:t>
            </a:r>
            <a:r>
              <a:rPr lang="fr-FR" sz="2800" b="1" i="1" dirty="0">
                <a:latin typeface="Times New Roman" pitchFamily="18" charset="0"/>
                <a:cs typeface="Times New Roman" pitchFamily="18" charset="0"/>
              </a:rPr>
              <a:t> "Duchesse de Nemours"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Large, double cream-white fragrant flowers above a dense, rounded clump of dark green leaves.  Blooms in summer.</a:t>
            </a:r>
            <a:br>
              <a:rPr lang="en-US" sz="2200" dirty="0">
                <a:latin typeface="Times New Roman" pitchFamily="18" charset="0"/>
                <a:cs typeface="Times New Roman" pitchFamily="18" charset="0"/>
              </a:rPr>
            </a:br>
            <a:r>
              <a:rPr lang="en-US" sz="1800" b="1" dirty="0"/>
              <a:t>Mature Height: 2-3’</a:t>
            </a:r>
            <a:br>
              <a:rPr lang="en-US" sz="1800" b="1" dirty="0"/>
            </a:br>
            <a:r>
              <a:rPr lang="en-US" sz="1800" b="1" dirty="0"/>
              <a:t>Mature Spread: 2-3’</a:t>
            </a:r>
            <a:br>
              <a:rPr lang="en-US" sz="1800" b="1" dirty="0"/>
            </a:br>
            <a:r>
              <a:rPr lang="en-US" sz="1800" b="1" dirty="0"/>
              <a:t>Exposure: Sun</a:t>
            </a:r>
            <a:br>
              <a:rPr lang="en-US" sz="1800" b="1" dirty="0"/>
            </a:br>
            <a:r>
              <a:rPr lang="en-US" sz="1800" b="1" dirty="0"/>
              <a:t>Water Requirements: Medium</a:t>
            </a:r>
            <a:endParaRPr lang="en-US" sz="1800" dirty="0">
              <a:latin typeface="Times New Roman" pitchFamily="18" charset="0"/>
              <a:cs typeface="Times New Roman" pitchFamily="18" charset="0"/>
            </a:endParaRPr>
          </a:p>
        </p:txBody>
      </p:sp>
      <p:pic>
        <p:nvPicPr>
          <p:cNvPr id="13314" name="Picture 2" descr="Paeonia lactiflora Duchesse de Nemours 25-30 cm - Bujor">
            <a:hlinkClick r:id="rId2" tooltip="Paeonia lactiflora Duchesse de Nemours 25-30 cm - Bujo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 y="0"/>
            <a:ext cx="50415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4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'Felix </a:t>
            </a:r>
            <a:r>
              <a:rPr lang="en-US" sz="3200" b="1" dirty="0" err="1">
                <a:latin typeface="Times New Roman" pitchFamily="18" charset="0"/>
                <a:cs typeface="Times New Roman" pitchFamily="18" charset="0"/>
              </a:rPr>
              <a:t>Crousse</a:t>
            </a:r>
            <a:r>
              <a:rPr lang="en-US" sz="3200" b="1" dirty="0">
                <a:latin typeface="Times New Roman" pitchFamily="18" charset="0"/>
                <a:cs typeface="Times New Roman" pitchFamily="18" charset="0"/>
              </a:rPr>
              <a:t>' </a:t>
            </a:r>
            <a:r>
              <a:rPr lang="en-US" sz="3200" b="1" dirty="0">
                <a:latin typeface="Times New Roman" pitchFamily="18" charset="0"/>
                <a:cs typeface="Times New Roman" pitchFamily="18" charset="0"/>
              </a:rPr>
              <a:t> </a:t>
            </a:r>
            <a:r>
              <a:rPr lang="en-US" sz="3200" b="1" dirty="0">
                <a:latin typeface="Times New Roman" pitchFamily="18" charset="0"/>
                <a:cs typeface="Times New Roman" pitchFamily="18" charset="0"/>
              </a:rPr>
              <a:t>Peony</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Paeonia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lactiflora</a:t>
            </a:r>
            <a:r>
              <a:rPr lang="en-US" sz="3200" b="1" i="1" dirty="0">
                <a:latin typeface="Times New Roman" pitchFamily="18" charset="0"/>
                <a:cs typeface="Times New Roman" pitchFamily="18" charset="0"/>
              </a:rPr>
              <a:t> 'Felix </a:t>
            </a:r>
            <a:r>
              <a:rPr lang="en-US" sz="3200" b="1" i="1" dirty="0" err="1">
                <a:latin typeface="Times New Roman" pitchFamily="18" charset="0"/>
                <a:cs typeface="Times New Roman" pitchFamily="18" charset="0"/>
              </a:rPr>
              <a:t>Crousse</a:t>
            </a:r>
            <a:r>
              <a:rPr lang="en-US" sz="3200" b="1" i="1" dirty="0">
                <a:latin typeface="Times New Roman" pitchFamily="18" charset="0"/>
                <a:cs typeface="Times New Roman" pitchFamily="18" charset="0"/>
              </a:rPr>
              <a:t>' </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Large, double rose-red flowers cover a broad, rounded clump of thick, dark green leaves. Blooms late spring</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100" b="1" dirty="0"/>
              <a:t>Mature </a:t>
            </a:r>
            <a:r>
              <a:rPr lang="en-US" sz="2100" b="1" dirty="0"/>
              <a:t>Height: 2-3’  Mature Spread: 2-3’  Exposure: Sun  Water Requirements: Medium</a:t>
            </a:r>
            <a:endParaRPr lang="en-US" sz="2100" dirty="0">
              <a:latin typeface="Times New Roman" pitchFamily="18" charset="0"/>
              <a:cs typeface="Times New Roman" pitchFamily="18" charset="0"/>
            </a:endParaRPr>
          </a:p>
        </p:txBody>
      </p:sp>
      <p:pic>
        <p:nvPicPr>
          <p:cNvPr id="20482" name="Picture 2" descr="Photo of peony Felix Crou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857" y="-10206"/>
            <a:ext cx="5007426"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54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8878"/>
            <a:ext cx="4038600" cy="6705600"/>
          </a:xfrm>
        </p:spPr>
        <p:txBody>
          <a:bodyPr>
            <a:normAutofit/>
          </a:bodyPr>
          <a:lstStyle/>
          <a:p>
            <a:r>
              <a:rPr lang="en-US" sz="2800" b="1" dirty="0">
                <a:latin typeface="Times New Roman" pitchFamily="18" charset="0"/>
                <a:cs typeface="Times New Roman" pitchFamily="18" charset="0"/>
              </a:rPr>
              <a:t>Prince of Orange </a:t>
            </a:r>
            <a:r>
              <a:rPr lang="en-US" sz="2800" b="1" dirty="0">
                <a:latin typeface="Times New Roman" pitchFamily="18" charset="0"/>
                <a:cs typeface="Times New Roman" pitchFamily="18" charset="0"/>
              </a:rPr>
              <a:t>Oriental Poppy</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a:latin typeface="Times New Roman" pitchFamily="18" charset="0"/>
                <a:cs typeface="Times New Roman" pitchFamily="18" charset="0"/>
              </a:rPr>
              <a:t>Papaver orientale 'Prince of Orange</a:t>
            </a:r>
            <a:r>
              <a:rPr lang="fr-FR" sz="2800" b="1" i="1" dirty="0">
                <a:latin typeface="Times New Roman" pitchFamily="18" charset="0"/>
                <a:cs typeface="Times New Roman" pitchFamily="18" charset="0"/>
              </a:rPr>
              <a:t>'</a:t>
            </a:r>
            <a:r>
              <a:rPr lang="fr-FR" sz="2800" b="1" i="1" dirty="0">
                <a:latin typeface="Times New Roman" pitchFamily="18" charset="0"/>
                <a:cs typeface="Times New Roman" pitchFamily="18" charset="0"/>
              </a:rPr>
              <a:t>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Stout stems and long leaves with coarse, bristly hairs support large, orange blossoms with crepe paper-like petals from late spring into early summer</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3-4’</a:t>
            </a:r>
            <a:r>
              <a:rPr lang="en-US" sz="1900" b="1" dirty="0"/>
              <a:t/>
            </a:r>
            <a:br>
              <a:rPr lang="en-US" sz="1900" b="1" dirty="0"/>
            </a:br>
            <a:r>
              <a:rPr lang="en-US" sz="1900" b="1" dirty="0"/>
              <a:t>Mature Spread: </a:t>
            </a:r>
            <a:r>
              <a:rPr lang="en-US" sz="1900" b="1" dirty="0"/>
              <a:t>24-30”</a:t>
            </a:r>
            <a:r>
              <a:rPr lang="en-US" sz="1900" b="1" dirty="0"/>
              <a:t/>
            </a:r>
            <a:br>
              <a:rPr lang="en-US" sz="1900" b="1" dirty="0"/>
            </a:br>
            <a:r>
              <a:rPr lang="en-US" sz="1900" b="1" dirty="0"/>
              <a:t>Exposure: Sun</a:t>
            </a:r>
            <a:br>
              <a:rPr lang="en-US" sz="1900" b="1" dirty="0"/>
            </a:br>
            <a:r>
              <a:rPr lang="en-US" sz="1900" b="1" dirty="0"/>
              <a:t>Water Requirements: </a:t>
            </a:r>
            <a:r>
              <a:rPr lang="en-US" sz="1900" b="1" dirty="0"/>
              <a:t>Low</a:t>
            </a:r>
            <a:endParaRPr lang="en-US" sz="1900" dirty="0">
              <a:latin typeface="Times New Roman" pitchFamily="18" charset="0"/>
              <a:cs typeface="Times New Roman" pitchFamily="18" charset="0"/>
            </a:endParaRPr>
          </a:p>
        </p:txBody>
      </p:sp>
      <p:pic>
        <p:nvPicPr>
          <p:cNvPr id="21514" name="Picture 10" descr="photo_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 y="1"/>
            <a:ext cx="4002010" cy="5252639"/>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Papaver orientale  'Prince of 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39" y="3502516"/>
            <a:ext cx="3989918" cy="313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4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29" y="71438"/>
            <a:ext cx="3193143" cy="6705600"/>
          </a:xfrm>
        </p:spPr>
        <p:txBody>
          <a:bodyPr>
            <a:normAutofit/>
          </a:bodyPr>
          <a:lstStyle/>
          <a:p>
            <a:r>
              <a:rPr lang="en-US" sz="2800" b="1" dirty="0">
                <a:latin typeface="Times New Roman" pitchFamily="18" charset="0"/>
                <a:cs typeface="Times New Roman" pitchFamily="18" charset="0"/>
              </a:rPr>
              <a:t>Sunset Hyssop</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Agastache</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rupestris</a:t>
            </a:r>
            <a:r>
              <a:rPr lang="en-US" sz="2800" b="1" i="1" dirty="0">
                <a:latin typeface="Times New Roman" pitchFamily="18" charset="0"/>
                <a:cs typeface="Times New Roman" pitchFamily="18" charset="0"/>
              </a:rPr>
              <a:t> </a:t>
            </a:r>
            <a:r>
              <a:rPr lang="en-US" sz="2800" b="1" i="1" dirty="0">
                <a:latin typeface="Times New Roman" pitchFamily="18" charset="0"/>
                <a:cs typeface="Times New Roman" pitchFamily="18" charset="0"/>
              </a:rPr>
              <a:t/>
            </a:r>
            <a:br>
              <a:rPr lang="en-US" sz="2800" b="1" i="1" dirty="0">
                <a:latin typeface="Times New Roman" pitchFamily="18" charset="0"/>
                <a:cs typeface="Times New Roman" pitchFamily="18" charset="0"/>
              </a:rPr>
            </a:br>
            <a:r>
              <a:rPr lang="en-US" sz="2200" dirty="0">
                <a:latin typeface="Times New Roman" pitchFamily="18" charset="0"/>
                <a:cs typeface="Times New Roman" pitchFamily="18" charset="0"/>
              </a:rPr>
              <a:t>Bold </a:t>
            </a:r>
            <a:r>
              <a:rPr lang="en-US" sz="2200" dirty="0">
                <a:latin typeface="Times New Roman" pitchFamily="18" charset="0"/>
                <a:cs typeface="Times New Roman" pitchFamily="18" charset="0"/>
              </a:rPr>
              <a:t>spikes of sunset-orange flowers </a:t>
            </a:r>
            <a:r>
              <a:rPr lang="en-US" sz="2200" dirty="0">
                <a:latin typeface="Times New Roman" pitchFamily="18" charset="0"/>
                <a:cs typeface="Times New Roman" pitchFamily="18" charset="0"/>
              </a:rPr>
              <a:t>from August to frost with </a:t>
            </a:r>
            <a:r>
              <a:rPr lang="en-US" sz="2200" dirty="0">
                <a:latin typeface="Times New Roman" pitchFamily="18" charset="0"/>
                <a:cs typeface="Times New Roman" pitchFamily="18" charset="0"/>
              </a:rPr>
              <a:t>a wonderful root beer aroma, thrives in a hot dry climate.  </a:t>
            </a:r>
            <a:r>
              <a:rPr lang="en-US" sz="2200" dirty="0">
                <a:latin typeface="Times New Roman" pitchFamily="18" charset="0"/>
                <a:cs typeface="Times New Roman" pitchFamily="18" charset="0"/>
              </a:rPr>
              <a:t>Also called licorice mint. Hummingbird magnet.</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2-3’</a:t>
            </a:r>
            <a:r>
              <a:rPr lang="en-US" sz="1800" b="1" dirty="0"/>
              <a:t/>
            </a:r>
            <a:br>
              <a:rPr lang="en-US" sz="1800" b="1" dirty="0"/>
            </a:br>
            <a:r>
              <a:rPr lang="en-US" sz="1800" b="1" dirty="0"/>
              <a:t>Mature Spread: </a:t>
            </a:r>
            <a:r>
              <a:rPr lang="en-US" sz="1800" b="1" dirty="0"/>
              <a:t>2-3’</a:t>
            </a:r>
            <a:r>
              <a:rPr lang="en-US" sz="1800" b="1" dirty="0"/>
              <a:t/>
            </a:r>
            <a:br>
              <a:rPr lang="en-US" sz="1800" b="1" dirty="0"/>
            </a:br>
            <a:r>
              <a:rPr lang="en-US" sz="1800" b="1" dirty="0"/>
              <a:t>Exposure: </a:t>
            </a:r>
            <a:r>
              <a:rPr lang="en-US" sz="1800" b="1" dirty="0"/>
              <a:t>Sun</a:t>
            </a:r>
            <a:br>
              <a:rPr lang="en-US" sz="1800" b="1" dirty="0"/>
            </a:br>
            <a:r>
              <a:rPr lang="en-US" sz="1800" b="1" dirty="0"/>
              <a:t>Water </a:t>
            </a:r>
            <a:r>
              <a:rPr lang="en-US" sz="1800" b="1" dirty="0"/>
              <a:t>Requirements: </a:t>
            </a:r>
            <a:r>
              <a:rPr lang="en-US" sz="1800" b="1" dirty="0"/>
              <a:t>Low</a:t>
            </a:r>
            <a:r>
              <a:rPr lang="en-US" sz="1800" dirty="0"/>
              <a:t/>
            </a:r>
            <a:br>
              <a:rPr lang="en-US" sz="1800" dirty="0"/>
            </a:br>
            <a:endParaRPr lang="en-US" sz="1800" dirty="0">
              <a:latin typeface="Times New Roman" pitchFamily="18" charset="0"/>
              <a:cs typeface="Times New Roman" pitchFamily="18" charset="0"/>
            </a:endParaRPr>
          </a:p>
        </p:txBody>
      </p:sp>
      <p:pic>
        <p:nvPicPr>
          <p:cNvPr id="1028" name="Picture 4" descr="http://media.highcountrygardens.com/media/catalog/product/cache/3/image/9df78eab33525d08d6e5fb8d27136e95/a/g/agastache_rupestris_11825_web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785812"/>
            <a:ext cx="4535714" cy="446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98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“Prairie Jewel” </a:t>
            </a:r>
            <a:r>
              <a:rPr lang="en-US" sz="3200" b="1" dirty="0" err="1">
                <a:latin typeface="Times New Roman" pitchFamily="18" charset="0"/>
                <a:cs typeface="Times New Roman" pitchFamily="18" charset="0"/>
              </a:rPr>
              <a:t>Penstemon</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Penstemon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grandiflorus</a:t>
            </a:r>
            <a:r>
              <a:rPr lang="en-US" sz="3200" b="1" i="1" dirty="0">
                <a:latin typeface="Times New Roman" pitchFamily="18" charset="0"/>
                <a:cs typeface="Times New Roman" pitchFamily="18" charset="0"/>
              </a:rPr>
              <a:t> "Prairie Jewel“</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Spikes of giant flowers ranging from pure white through lavender, rose pink, and deep purple-violet in summer.  Silvery foliage rosettes are attractive all year.  </a:t>
            </a:r>
            <a:br>
              <a:rPr lang="en-US" sz="2200" dirty="0">
                <a:latin typeface="Times New Roman" pitchFamily="18" charset="0"/>
                <a:cs typeface="Times New Roman" pitchFamily="18" charset="0"/>
              </a:rPr>
            </a:br>
            <a:r>
              <a:rPr lang="en-US" sz="1800" b="1" dirty="0"/>
              <a:t>Mature Height: 2-3’  Mature Spread: 8-12”  Exposure: Sun  Water Requirements: Low</a:t>
            </a:r>
            <a:endParaRPr lang="en-US" sz="1800" dirty="0">
              <a:latin typeface="Times New Roman" pitchFamily="18" charset="0"/>
              <a:cs typeface="Times New Roman" pitchFamily="18" charset="0"/>
            </a:endParaRPr>
          </a:p>
        </p:txBody>
      </p:sp>
      <p:pic>
        <p:nvPicPr>
          <p:cNvPr id="3074" name="Picture 2" descr="http://plantselect.org/support/plant_image.php?plant_number=33&amp;photo_name=Penstemon+grandiflorus+3.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93" y="0"/>
            <a:ext cx="7337778"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883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105703" y="10419"/>
            <a:ext cx="4038297" cy="6706195"/>
          </a:xfrm>
        </p:spPr>
        <p:txBody>
          <a:bodyPr/>
          <a:lstStyle/>
          <a:p>
            <a:r>
              <a:rPr lang="en-US" sz="2800" b="1" dirty="0">
                <a:latin typeface="Times New Roman" pitchFamily="18" charset="0"/>
                <a:cs typeface="Times New Roman" pitchFamily="18" charset="0"/>
              </a:rPr>
              <a:t>Grand Mesa </a:t>
            </a:r>
            <a:r>
              <a:rPr lang="en-US" sz="2800" b="1" dirty="0" err="1">
                <a:latin typeface="Times New Roman" pitchFamily="18" charset="0"/>
                <a:cs typeface="Times New Roman" pitchFamily="18" charset="0"/>
              </a:rPr>
              <a:t>Penstemon</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Penstemon</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mensarum</a:t>
            </a:r>
            <a:r>
              <a:rPr lang="fr-FR" sz="2800" b="1" i="1" dirty="0">
                <a:latin typeface="Times New Roman" pitchFamily="18" charset="0"/>
                <a:cs typeface="Times New Roman" pitchFamily="18" charset="0"/>
              </a:rPr>
              <a:t>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Rich cobalt blue flowers with lavender throats on stout, leafy stalks above rich green glossy foliage with pointed leaves.  Blooms in late spring. Evergreen foliage turns orange-red in fall.</a:t>
            </a:r>
            <a:br>
              <a:rPr lang="en-US" sz="2200" dirty="0">
                <a:latin typeface="Times New Roman" pitchFamily="18" charset="0"/>
                <a:cs typeface="Times New Roman" pitchFamily="18" charset="0"/>
              </a:rPr>
            </a:br>
            <a:r>
              <a:rPr lang="en-US" sz="1800" b="1" dirty="0"/>
              <a:t>Mature Height: 24-30”</a:t>
            </a:r>
            <a:br>
              <a:rPr lang="en-US" sz="1800" b="1" dirty="0"/>
            </a:br>
            <a:r>
              <a:rPr lang="en-US" sz="1800" b="1" dirty="0"/>
              <a:t>Mature Spread: 10-15”</a:t>
            </a:r>
            <a:br>
              <a:rPr lang="en-US" sz="1800" b="1" dirty="0"/>
            </a:br>
            <a:r>
              <a:rPr lang="en-US" sz="1800" b="1" dirty="0"/>
              <a:t>Exposure: Sun</a:t>
            </a:r>
            <a:br>
              <a:rPr lang="en-US" sz="1800" b="1" dirty="0"/>
            </a:br>
            <a:r>
              <a:rPr lang="en-US" sz="1800" b="1" dirty="0"/>
              <a:t>Water Requirements: Moderate to Low</a:t>
            </a:r>
            <a:endParaRPr lang="en-US" sz="1800" dirty="0">
              <a:latin typeface="Times New Roman" pitchFamily="18" charset="0"/>
              <a:cs typeface="Times New Roman" pitchFamily="18" charset="0"/>
            </a:endParaRPr>
          </a:p>
        </p:txBody>
      </p:sp>
      <p:pic>
        <p:nvPicPr>
          <p:cNvPr id="46082" name="Picture 2" descr="http://plantselect.org/support/plant_image.php?plant_number=118&amp;photo_name=Penstemon_BillAdams.jpg&amp;download=true"/>
          <p:cNvPicPr>
            <a:picLocks noChangeAspect="1" noChangeArrowheads="1"/>
          </p:cNvPicPr>
          <p:nvPr/>
        </p:nvPicPr>
        <p:blipFill>
          <a:blip r:embed="rId2"/>
          <a:srcRect/>
          <a:stretch>
            <a:fillRect/>
          </a:stretch>
        </p:blipFill>
        <p:spPr bwMode="auto">
          <a:xfrm>
            <a:off x="0" y="0"/>
            <a:ext cx="5146524" cy="6858000"/>
          </a:xfrm>
          <a:prstGeom prst="rect">
            <a:avLst/>
          </a:prstGeom>
          <a:noFill/>
          <a:ln w="9525">
            <a:noFill/>
            <a:miter lim="800000"/>
            <a:headEnd/>
            <a:tailEnd/>
          </a:ln>
        </p:spPr>
      </p:pic>
    </p:spTree>
    <p:extLst>
      <p:ext uri="{BB962C8B-B14F-4D97-AF65-F5344CB8AC3E}">
        <p14:creationId xmlns:p14="http://schemas.microsoft.com/office/powerpoint/2010/main" val="1753970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8878"/>
            <a:ext cx="4038600" cy="6705600"/>
          </a:xfrm>
        </p:spPr>
        <p:txBody>
          <a:bodyPr>
            <a:normAutofit/>
          </a:bodyPr>
          <a:lstStyle/>
          <a:p>
            <a:r>
              <a:rPr lang="en-US" sz="2800" b="1" dirty="0">
                <a:latin typeface="Times New Roman" pitchFamily="18" charset="0"/>
                <a:cs typeface="Times New Roman" pitchFamily="18" charset="0"/>
              </a:rPr>
              <a:t>Carolyn’s Hope Beardtongue</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Penstemon</a:t>
            </a:r>
            <a:r>
              <a:rPr lang="fr-FR" sz="2800" b="1" i="1" dirty="0">
                <a:latin typeface="Times New Roman" pitchFamily="18" charset="0"/>
                <a:cs typeface="Times New Roman" pitchFamily="18" charset="0"/>
              </a:rPr>
              <a:t> x </a:t>
            </a:r>
            <a:r>
              <a:rPr lang="fr-FR" sz="2800" b="1" i="1" dirty="0" err="1">
                <a:latin typeface="Times New Roman" pitchFamily="18" charset="0"/>
                <a:cs typeface="Times New Roman" pitchFamily="18" charset="0"/>
              </a:rPr>
              <a:t>mexicali</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Carolyn's</a:t>
            </a:r>
            <a:r>
              <a:rPr lang="fr-FR" sz="2800" b="1" i="1" dirty="0">
                <a:latin typeface="Times New Roman" pitchFamily="18" charset="0"/>
                <a:cs typeface="Times New Roman" pitchFamily="18" charset="0"/>
              </a:rPr>
              <a:t> Hope'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Narrow, glossy, dark green leaves form an attractive mound, highlighted by rosy pink blossoms produced all summer. A portion of the royalty of each plant will be donated for breast cancer </a:t>
            </a:r>
            <a:r>
              <a:rPr lang="en-US" sz="2200" dirty="0">
                <a:latin typeface="Times New Roman" pitchFamily="18" charset="0"/>
                <a:cs typeface="Times New Roman" pitchFamily="18" charset="0"/>
              </a:rPr>
              <a:t>research.</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12-15”</a:t>
            </a:r>
            <a:r>
              <a:rPr lang="en-US" sz="1900" b="1" dirty="0"/>
              <a:t/>
            </a:r>
            <a:br>
              <a:rPr lang="en-US" sz="1900" b="1" dirty="0"/>
            </a:br>
            <a:r>
              <a:rPr lang="en-US" sz="1900" b="1" dirty="0"/>
              <a:t>Mature Spread: </a:t>
            </a:r>
            <a:r>
              <a:rPr lang="en-US" sz="1900" b="1" dirty="0"/>
              <a:t>8-12”</a:t>
            </a:r>
            <a:r>
              <a:rPr lang="en-US" sz="1900" b="1" dirty="0"/>
              <a:t/>
            </a:r>
            <a:br>
              <a:rPr lang="en-US" sz="1900" b="1" dirty="0"/>
            </a:br>
            <a:r>
              <a:rPr lang="en-US" sz="1900" b="1" dirty="0"/>
              <a:t>Exposure: Sun</a:t>
            </a:r>
            <a:br>
              <a:rPr lang="en-US" sz="1900" b="1" dirty="0"/>
            </a:br>
            <a:r>
              <a:rPr lang="en-US" sz="1900" b="1" dirty="0"/>
              <a:t>Water Requirements: </a:t>
            </a:r>
            <a:r>
              <a:rPr lang="en-US" sz="1900" b="1" dirty="0"/>
              <a:t>Low</a:t>
            </a:r>
            <a:endParaRPr lang="en-US" sz="1900" dirty="0">
              <a:latin typeface="Times New Roman" pitchFamily="18" charset="0"/>
              <a:cs typeface="Times New Roman" pitchFamily="18" charset="0"/>
            </a:endParaRPr>
          </a:p>
        </p:txBody>
      </p:sp>
      <p:pic>
        <p:nvPicPr>
          <p:cNvPr id="23554" name="Picture 2" descr="http://plantselect.org/support/plant_image.php?plant_number=136&amp;photo_name=Penstemon+mexicali+Carolyns+Hope_Pat+Hayward.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57" y="398009"/>
            <a:ext cx="4136571" cy="610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85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2" y="4714875"/>
            <a:ext cx="9144000" cy="1981200"/>
          </a:xfrm>
        </p:spPr>
        <p:txBody>
          <a:bodyPr>
            <a:normAutofit fontScale="90000"/>
          </a:bodyPr>
          <a:lstStyle/>
          <a:p>
            <a:r>
              <a:rPr lang="en-US" sz="3200" b="1" dirty="0">
                <a:latin typeface="Times New Roman" pitchFamily="18" charset="0"/>
                <a:cs typeface="Times New Roman" pitchFamily="18" charset="0"/>
              </a:rPr>
              <a:t>“Little Spire” Russian Sage</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Perovskia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atriplicifolia</a:t>
            </a:r>
            <a:r>
              <a:rPr lang="en-US" sz="3200" b="1" i="1" dirty="0">
                <a:latin typeface="Times New Roman" pitchFamily="18" charset="0"/>
                <a:cs typeface="Times New Roman" pitchFamily="18" charset="0"/>
              </a:rPr>
              <a:t> 'Little Spire' </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Small, rich blue flowers circle branched spikes rising during mid- to late summer on slender, downy white stems bearing fragrant, finely cut, grayish- green leaves. Forms an open rounded </a:t>
            </a:r>
            <a:r>
              <a:rPr lang="en-US" sz="2200" dirty="0">
                <a:latin typeface="Times New Roman" pitchFamily="18" charset="0"/>
                <a:cs typeface="Times New Roman" pitchFamily="18" charset="0"/>
              </a:rPr>
              <a:t>shrub more </a:t>
            </a:r>
            <a:r>
              <a:rPr lang="en-US" sz="2200" dirty="0">
                <a:latin typeface="Times New Roman" pitchFamily="18" charset="0"/>
                <a:cs typeface="Times New Roman" pitchFamily="18" charset="0"/>
              </a:rPr>
              <a:t>upright and </a:t>
            </a:r>
            <a:r>
              <a:rPr lang="en-US" sz="2200" dirty="0">
                <a:latin typeface="Times New Roman" pitchFamily="18" charset="0"/>
                <a:cs typeface="Times New Roman" pitchFamily="18" charset="0"/>
              </a:rPr>
              <a:t>compact </a:t>
            </a:r>
            <a:r>
              <a:rPr lang="en-US" sz="2200" dirty="0">
                <a:latin typeface="Times New Roman" pitchFamily="18" charset="0"/>
                <a:cs typeface="Times New Roman" pitchFamily="18" charset="0"/>
              </a:rPr>
              <a:t>than the species.</a:t>
            </a:r>
            <a:br>
              <a:rPr lang="en-US" sz="2200" dirty="0">
                <a:latin typeface="Times New Roman" pitchFamily="18" charset="0"/>
                <a:cs typeface="Times New Roman" pitchFamily="18" charset="0"/>
              </a:rPr>
            </a:br>
            <a:r>
              <a:rPr lang="en-US" sz="2100" b="1" dirty="0"/>
              <a:t>Mature Height: 2-3’  Mature Spread: </a:t>
            </a:r>
            <a:r>
              <a:rPr lang="en-US" sz="2100" b="1" dirty="0"/>
              <a:t>2-3’  </a:t>
            </a:r>
            <a:r>
              <a:rPr lang="en-US" sz="2100" b="1" dirty="0"/>
              <a:t>Exposure: Sun  Water Requirements: </a:t>
            </a:r>
            <a:r>
              <a:rPr lang="en-US" sz="2100" b="1" dirty="0"/>
              <a:t>Very Low</a:t>
            </a:r>
            <a:endParaRPr lang="en-US" sz="2100" dirty="0">
              <a:latin typeface="Times New Roman" pitchFamily="18" charset="0"/>
              <a:cs typeface="Times New Roman" pitchFamily="18" charset="0"/>
            </a:endParaRPr>
          </a:p>
        </p:txBody>
      </p:sp>
      <p:pic>
        <p:nvPicPr>
          <p:cNvPr id="25602" name="Picture 2" descr="Perovskia 'Little Spire' (Russian 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572" y="112260"/>
            <a:ext cx="5043714" cy="422017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images.mobot.org/TropicosImages2/PlantRecordImages/prod/small240/00004000/4482_Z250-0901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7" y="199004"/>
            <a:ext cx="3083183" cy="404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079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8878"/>
            <a:ext cx="4038600" cy="6705600"/>
          </a:xfrm>
        </p:spPr>
        <p:txBody>
          <a:bodyPr>
            <a:normAutofit/>
          </a:bodyPr>
          <a:lstStyle/>
          <a:p>
            <a:r>
              <a:rPr lang="en-US" sz="2800" b="1" dirty="0">
                <a:latin typeface="Times New Roman" pitchFamily="18" charset="0"/>
                <a:cs typeface="Times New Roman" pitchFamily="18" charset="0"/>
              </a:rPr>
              <a:t>Variegated Jacob's Ladder</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Polemonium</a:t>
            </a:r>
            <a:r>
              <a:rPr lang="fr-FR" sz="2800" b="1" i="1" dirty="0">
                <a:latin typeface="Times New Roman" pitchFamily="18" charset="0"/>
                <a:cs typeface="Times New Roman" pitchFamily="18" charset="0"/>
              </a:rPr>
              <a:t> caeruleum "Brise D'Anjou" </a:t>
            </a:r>
            <a:br>
              <a:rPr lang="fr-FR" sz="2800" b="1" i="1" dirty="0">
                <a:latin typeface="Times New Roman" pitchFamily="18" charset="0"/>
                <a:cs typeface="Times New Roman" pitchFamily="18" charset="0"/>
              </a:rPr>
            </a:br>
            <a:r>
              <a:rPr lang="en-US" sz="2200" dirty="0" err="1">
                <a:latin typeface="Times New Roman" pitchFamily="18" charset="0"/>
                <a:cs typeface="Times New Roman" pitchFamily="18" charset="0"/>
              </a:rPr>
              <a:t>Pinnately</a:t>
            </a:r>
            <a:r>
              <a:rPr lang="en-US" sz="2200" dirty="0">
                <a:latin typeface="Times New Roman" pitchFamily="18" charset="0"/>
                <a:cs typeface="Times New Roman" pitchFamily="18" charset="0"/>
              </a:rPr>
              <a:t> divided leaves, with each leaflet edged in creamy white, form striking clumps that draw immediate attention. Clusters of blue flowers are produced above the foliage in mid-spring to early summer</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18-24”</a:t>
            </a:r>
            <a:r>
              <a:rPr lang="en-US" sz="1900" b="1" dirty="0"/>
              <a:t/>
            </a:r>
            <a:br>
              <a:rPr lang="en-US" sz="1900" b="1" dirty="0"/>
            </a:br>
            <a:r>
              <a:rPr lang="en-US" sz="1900" b="1" dirty="0"/>
              <a:t>Mature Spread: </a:t>
            </a:r>
            <a:r>
              <a:rPr lang="en-US" sz="1900" b="1" dirty="0"/>
              <a:t>15-18”</a:t>
            </a:r>
            <a:r>
              <a:rPr lang="en-US" sz="1900" b="1" dirty="0"/>
              <a:t/>
            </a:r>
            <a:br>
              <a:rPr lang="en-US" sz="1900" b="1" dirty="0"/>
            </a:br>
            <a:r>
              <a:rPr lang="en-US" sz="1900" b="1" dirty="0"/>
              <a:t>Exposure: </a:t>
            </a:r>
            <a:r>
              <a:rPr lang="en-US" sz="1900" b="1" dirty="0"/>
              <a:t>Shade to part shade</a:t>
            </a:r>
            <a:r>
              <a:rPr lang="en-US" sz="1900" b="1" dirty="0"/>
              <a:t/>
            </a:r>
            <a:br>
              <a:rPr lang="en-US" sz="1900" b="1" dirty="0"/>
            </a:br>
            <a:r>
              <a:rPr lang="en-US" sz="1900" b="1" dirty="0"/>
              <a:t>Water Requirements: </a:t>
            </a:r>
            <a:r>
              <a:rPr lang="en-US" sz="1900" b="1" dirty="0"/>
              <a:t>Medium</a:t>
            </a:r>
            <a:endParaRPr lang="en-US" sz="1900" dirty="0">
              <a:latin typeface="Times New Roman" pitchFamily="18" charset="0"/>
              <a:cs typeface="Times New Roman" pitchFamily="18" charset="0"/>
            </a:endParaRPr>
          </a:p>
        </p:txBody>
      </p:sp>
      <p:sp>
        <p:nvSpPr>
          <p:cNvPr id="3" name="AutoShape 6"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148167" y="-135434"/>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8"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293309" y="7441"/>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27650" name="Picture 2" descr="Polemonium caeruleum Brise d’Anj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32" y="928688"/>
            <a:ext cx="4553857" cy="448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7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a:bodyPr>
          <a:lstStyle/>
          <a:p>
            <a:r>
              <a:rPr lang="en-US" sz="3200" b="1" dirty="0" err="1">
                <a:latin typeface="Times New Roman" pitchFamily="18" charset="0"/>
                <a:cs typeface="Times New Roman" pitchFamily="18" charset="0"/>
              </a:rPr>
              <a:t>Pasqueflower</a:t>
            </a:r>
            <a:r>
              <a:rPr lang="en-US" sz="3200" b="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Pulsatilla</a:t>
            </a:r>
            <a:r>
              <a:rPr lang="en-US" sz="3200" b="1" i="1" dirty="0">
                <a:latin typeface="Times New Roman" pitchFamily="18" charset="0"/>
                <a:cs typeface="Times New Roman" pitchFamily="18" charset="0"/>
              </a:rPr>
              <a:t> vulgaris</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Silvery, furry buds open to cup-shaped purple flowers with prominent yellow stamens.  Attractive fuzzy </a:t>
            </a:r>
            <a:r>
              <a:rPr lang="en-US" sz="2200" dirty="0">
                <a:latin typeface="Times New Roman" pitchFamily="18" charset="0"/>
                <a:cs typeface="Times New Roman" pitchFamily="18" charset="0"/>
              </a:rPr>
              <a:t>seed heads</a:t>
            </a:r>
            <a:r>
              <a:rPr lang="en-US" sz="2200" dirty="0">
                <a:latin typeface="Times New Roman" pitchFamily="18" charset="0"/>
                <a:cs typeface="Times New Roman" pitchFamily="18" charset="0"/>
              </a:rPr>
              <a:t>.  Deeply cut, lacy attractive foliage.</a:t>
            </a:r>
            <a:br>
              <a:rPr lang="en-US" sz="2200" dirty="0">
                <a:latin typeface="Times New Roman" pitchFamily="18" charset="0"/>
                <a:cs typeface="Times New Roman" pitchFamily="18" charset="0"/>
              </a:rPr>
            </a:br>
            <a:r>
              <a:rPr lang="en-US" sz="1800" b="1" dirty="0"/>
              <a:t>Mature Height: </a:t>
            </a:r>
            <a:r>
              <a:rPr lang="en-US" sz="1800" b="1" dirty="0"/>
              <a:t>6-12</a:t>
            </a:r>
            <a:r>
              <a:rPr lang="en-US" sz="1800" b="1" dirty="0"/>
              <a:t>”  Mature Spread: 8-12”  Exposure: </a:t>
            </a:r>
            <a:r>
              <a:rPr lang="en-US" sz="1800" b="1" dirty="0"/>
              <a:t>Part shade  </a:t>
            </a:r>
            <a:r>
              <a:rPr lang="en-US" sz="1800" b="1" dirty="0"/>
              <a:t>Water Requirements: Low</a:t>
            </a:r>
            <a:endParaRPr lang="en-US" sz="1800" dirty="0">
              <a:latin typeface="Times New Roman" pitchFamily="18" charset="0"/>
              <a:cs typeface="Times New Roman" pitchFamily="18" charset="0"/>
            </a:endParaRPr>
          </a:p>
        </p:txBody>
      </p:sp>
      <p:pic>
        <p:nvPicPr>
          <p:cNvPr id="28678" name="Picture 6" descr="File:Pulsatilla vulgaris boke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2" y="1643062"/>
            <a:ext cx="4901634" cy="321468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File:Pulsatilla vulgaris-7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902" y="121189"/>
            <a:ext cx="5271996" cy="416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182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40" y="8878"/>
            <a:ext cx="3862960" cy="6705600"/>
          </a:xfrm>
        </p:spPr>
        <p:txBody>
          <a:bodyPr>
            <a:normAutofit/>
          </a:bodyPr>
          <a:lstStyle/>
          <a:p>
            <a:r>
              <a:rPr lang="en-US" sz="2800" b="1" dirty="0">
                <a:latin typeface="Times New Roman" pitchFamily="18" charset="0"/>
                <a:cs typeface="Times New Roman" pitchFamily="18" charset="0"/>
              </a:rPr>
              <a:t>‘Red Clock’ </a:t>
            </a:r>
            <a:r>
              <a:rPr lang="en-US" sz="2800" b="1" dirty="0" err="1">
                <a:latin typeface="Times New Roman" pitchFamily="18" charset="0"/>
                <a:cs typeface="Times New Roman" pitchFamily="18" charset="0"/>
              </a:rPr>
              <a:t>Pasqueflower</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Pulsatilla</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vulgaris</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Red</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Clock</a:t>
            </a:r>
            <a:r>
              <a:rPr lang="fr-FR" sz="2800" b="1" i="1" dirty="0">
                <a:latin typeface="Times New Roman" pitchFamily="18" charset="0"/>
                <a:cs typeface="Times New Roman" pitchFamily="18" charset="0"/>
              </a:rPr>
              <a:t>"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Clumps of deeply fringed leaves give rise in early spring to short stalks bearing velvety, dark red, single blossoms.</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8-12”</a:t>
            </a:r>
            <a:r>
              <a:rPr lang="en-US" sz="1900" b="1" dirty="0"/>
              <a:t/>
            </a:r>
            <a:br>
              <a:rPr lang="en-US" sz="1900" b="1" dirty="0"/>
            </a:br>
            <a:r>
              <a:rPr lang="en-US" sz="1900" b="1" dirty="0"/>
              <a:t>Mature Spread: </a:t>
            </a:r>
            <a:r>
              <a:rPr lang="en-US" sz="1900" b="1" dirty="0"/>
              <a:t> 8-12”</a:t>
            </a:r>
            <a:r>
              <a:rPr lang="en-US" sz="1900" b="1" dirty="0"/>
              <a:t/>
            </a:r>
            <a:br>
              <a:rPr lang="en-US" sz="1900" b="1" dirty="0"/>
            </a:br>
            <a:r>
              <a:rPr lang="en-US" sz="1900" b="1" dirty="0"/>
              <a:t>Exposure: </a:t>
            </a:r>
            <a:r>
              <a:rPr lang="en-US" sz="1900" b="1" dirty="0"/>
              <a:t>Part shade</a:t>
            </a:r>
            <a:r>
              <a:rPr lang="en-US" sz="1900" b="1" dirty="0"/>
              <a:t/>
            </a:r>
            <a:br>
              <a:rPr lang="en-US" sz="1900" b="1" dirty="0"/>
            </a:br>
            <a:r>
              <a:rPr lang="en-US" sz="1900" b="1" dirty="0"/>
              <a:t>Water Requirements: </a:t>
            </a:r>
            <a:r>
              <a:rPr lang="en-US" sz="1900" b="1" dirty="0"/>
              <a:t>Low</a:t>
            </a:r>
            <a:endParaRPr lang="en-US" sz="1900" dirty="0">
              <a:latin typeface="Times New Roman" pitchFamily="18" charset="0"/>
              <a:cs typeface="Times New Roman" pitchFamily="18" charset="0"/>
            </a:endParaRPr>
          </a:p>
        </p:txBody>
      </p:sp>
      <p:sp>
        <p:nvSpPr>
          <p:cNvPr id="3" name="AutoShape 6"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148167" y="-135434"/>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8"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293309" y="7441"/>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29698" name="Picture 2" descr="http://images.mobot.org/TropicosImages2/PlantRecordImages/prod/large960/00021000/21098_D693-0414102g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3" y="7441"/>
            <a:ext cx="5219473" cy="685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3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a:bodyPr>
          <a:lstStyle/>
          <a:p>
            <a:r>
              <a:rPr lang="en-US" sz="3200" b="1" dirty="0">
                <a:latin typeface="Times New Roman" pitchFamily="18" charset="0"/>
                <a:cs typeface="Times New Roman" pitchFamily="18" charset="0"/>
              </a:rPr>
              <a:t>Pitcher Sage  </a:t>
            </a:r>
            <a:r>
              <a:rPr lang="en-US" sz="3200" b="1" i="1" dirty="0">
                <a:latin typeface="Times New Roman" pitchFamily="18" charset="0"/>
                <a:cs typeface="Times New Roman" pitchFamily="18" charset="0"/>
              </a:rPr>
              <a:t>Salvia </a:t>
            </a:r>
            <a:r>
              <a:rPr lang="en-US" sz="3200" b="1" i="1" dirty="0" err="1">
                <a:latin typeface="Times New Roman" pitchFamily="18" charset="0"/>
                <a:cs typeface="Times New Roman" pitchFamily="18" charset="0"/>
              </a:rPr>
              <a:t>azurea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grandiflora</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A tall-grass prairie native with slender, elongated oval leaves of light green on very tall, branched stems. Produces spikes of sky blue flowers in late summer. Ideal for dry locations and background color</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2-4’  </a:t>
            </a:r>
            <a:r>
              <a:rPr lang="en-US" sz="1800" b="1" dirty="0"/>
              <a:t>Mature Spread: </a:t>
            </a:r>
            <a:r>
              <a:rPr lang="en-US" sz="1800" b="1" dirty="0"/>
              <a:t>2-3’  </a:t>
            </a:r>
            <a:r>
              <a:rPr lang="en-US" sz="1800" b="1" dirty="0"/>
              <a:t>Exposure: </a:t>
            </a:r>
            <a:r>
              <a:rPr lang="en-US" sz="1800" b="1" dirty="0"/>
              <a:t>Sun  Water </a:t>
            </a:r>
            <a:r>
              <a:rPr lang="en-US" sz="1800" b="1" dirty="0"/>
              <a:t>Requirements: Low</a:t>
            </a:r>
            <a:endParaRPr lang="en-US" sz="1800" dirty="0">
              <a:latin typeface="Times New Roman" pitchFamily="18" charset="0"/>
              <a:cs typeface="Times New Roman" pitchFamily="18" charset="0"/>
            </a:endParaRPr>
          </a:p>
        </p:txBody>
      </p:sp>
      <p:pic>
        <p:nvPicPr>
          <p:cNvPr id="31746" name="Picture 2" descr="http://images.mobot.org/TropicosImages2/PlantRecordImages/prod/large960/00002000/2337_F430-0901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57" y="10206"/>
            <a:ext cx="5222198" cy="3847419"/>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www.paradisegarden.com/shop/img.php?id=8627&amp;x=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1" y="1690688"/>
            <a:ext cx="3835419" cy="305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550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a:bodyPr>
          <a:lstStyle/>
          <a:p>
            <a:r>
              <a:rPr lang="en-US" sz="3200" b="1" dirty="0">
                <a:latin typeface="Times New Roman" pitchFamily="18" charset="0"/>
                <a:cs typeface="Times New Roman" pitchFamily="18" charset="0"/>
              </a:rPr>
              <a:t>Platinum Sage  </a:t>
            </a:r>
            <a:r>
              <a:rPr lang="en-US" sz="3200" b="1" i="1" dirty="0">
                <a:latin typeface="Times New Roman" pitchFamily="18" charset="0"/>
                <a:cs typeface="Times New Roman" pitchFamily="18" charset="0"/>
              </a:rPr>
              <a:t>Salvia </a:t>
            </a:r>
            <a:r>
              <a:rPr lang="en-US" sz="3200" b="1" i="1" dirty="0" err="1">
                <a:latin typeface="Times New Roman" pitchFamily="18" charset="0"/>
                <a:cs typeface="Times New Roman" pitchFamily="18" charset="0"/>
              </a:rPr>
              <a:t>daghestanica</a:t>
            </a:r>
            <a:r>
              <a:rPr lang="en-US" sz="3200" b="1" i="1" dirty="0">
                <a:latin typeface="Times New Roman" pitchFamily="18" charset="0"/>
                <a:cs typeface="Times New Roman" pitchFamily="18" charset="0"/>
              </a:rPr>
              <a:t> </a:t>
            </a:r>
            <a:r>
              <a:rPr lang="en-US" sz="3200" b="1" i="1" dirty="0">
                <a:latin typeface="Times New Roman" pitchFamily="18" charset="0"/>
                <a:cs typeface="Times New Roman" pitchFamily="18" charset="0"/>
              </a:rPr>
              <a:t>‘Platinum’</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Low rosettes of silver, woolly, narrow leaves with wavy margins form a tight clump </a:t>
            </a:r>
            <a:r>
              <a:rPr lang="en-US" sz="2200" dirty="0">
                <a:latin typeface="Times New Roman" pitchFamily="18" charset="0"/>
                <a:cs typeface="Times New Roman" pitchFamily="18" charset="0"/>
              </a:rPr>
              <a:t>wide </a:t>
            </a:r>
            <a:r>
              <a:rPr lang="en-US" sz="2200" dirty="0">
                <a:latin typeface="Times New Roman" pitchFamily="18" charset="0"/>
                <a:cs typeface="Times New Roman" pitchFamily="18" charset="0"/>
              </a:rPr>
              <a:t>in well drained soils. Spikes of slender purple-blue blossoms are produced from </a:t>
            </a:r>
            <a:r>
              <a:rPr lang="en-US" sz="2200" dirty="0">
                <a:latin typeface="Times New Roman" pitchFamily="18" charset="0"/>
                <a:cs typeface="Times New Roman" pitchFamily="18" charset="0"/>
              </a:rPr>
              <a:t>mid-summer to </a:t>
            </a:r>
            <a:r>
              <a:rPr lang="en-US" sz="2200" dirty="0">
                <a:latin typeface="Times New Roman" pitchFamily="18" charset="0"/>
                <a:cs typeface="Times New Roman" pitchFamily="18" charset="0"/>
              </a:rPr>
              <a:t>fall</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10-12”  </a:t>
            </a:r>
            <a:r>
              <a:rPr lang="en-US" sz="1800" b="1" dirty="0"/>
              <a:t>Mature Spread: </a:t>
            </a:r>
            <a:r>
              <a:rPr lang="en-US" sz="1800" b="1" dirty="0"/>
              <a:t>10-12”  </a:t>
            </a:r>
            <a:r>
              <a:rPr lang="en-US" sz="1800" b="1" dirty="0"/>
              <a:t>Exposure: </a:t>
            </a:r>
            <a:r>
              <a:rPr lang="en-US" sz="1800" b="1" dirty="0"/>
              <a:t>Sun  Water </a:t>
            </a:r>
            <a:r>
              <a:rPr lang="en-US" sz="1800" b="1" dirty="0"/>
              <a:t>Requirements: Low</a:t>
            </a:r>
            <a:endParaRPr lang="en-US" sz="1800" dirty="0">
              <a:latin typeface="Times New Roman" pitchFamily="18" charset="0"/>
              <a:cs typeface="Times New Roman" pitchFamily="18" charset="0"/>
            </a:endParaRPr>
          </a:p>
        </p:txBody>
      </p:sp>
      <p:pic>
        <p:nvPicPr>
          <p:cNvPr id="32772" name="Picture 4" descr="http://www.powerflowers.com/files/images/salvia%20daghestanica%20Platinum%20S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714" y="0"/>
            <a:ext cx="5955783" cy="480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87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40" y="8878"/>
            <a:ext cx="3862960" cy="6705600"/>
          </a:xfrm>
        </p:spPr>
        <p:txBody>
          <a:bodyPr>
            <a:normAutofit/>
          </a:bodyPr>
          <a:lstStyle/>
          <a:p>
            <a:r>
              <a:rPr lang="en-US" sz="2800" b="1" dirty="0">
                <a:latin typeface="Times New Roman" pitchFamily="18" charset="0"/>
                <a:cs typeface="Times New Roman" pitchFamily="18" charset="0"/>
              </a:rPr>
              <a:t>‘Purple Rain’ Salvia</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Salvia</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verticillata</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Purple</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Rain</a:t>
            </a:r>
            <a:r>
              <a:rPr lang="fr-FR" sz="2800" b="1" i="1" dirty="0">
                <a:latin typeface="Times New Roman" pitchFamily="18" charset="0"/>
                <a:cs typeface="Times New Roman" pitchFamily="18" charset="0"/>
              </a:rPr>
              <a:t>"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Broad, arrow-shaped leaves form a backdrop for leafy, branched, arching flower stems.  Purple flowers are produced in whorls over the foliage, and have </a:t>
            </a:r>
            <a:r>
              <a:rPr lang="en-US" sz="2200" dirty="0">
                <a:latin typeface="Times New Roman" pitchFamily="18" charset="0"/>
                <a:cs typeface="Times New Roman" pitchFamily="18" charset="0"/>
              </a:rPr>
              <a:t>pronounced </a:t>
            </a:r>
            <a:r>
              <a:rPr lang="en-US" sz="2200" dirty="0">
                <a:latin typeface="Times New Roman" pitchFamily="18" charset="0"/>
                <a:cs typeface="Times New Roman" pitchFamily="18" charset="0"/>
              </a:rPr>
              <a:t>whiskery stamens.  Deadheading prolongs bloom period</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15-30”</a:t>
            </a:r>
            <a:r>
              <a:rPr lang="en-US" sz="1900" b="1" dirty="0"/>
              <a:t/>
            </a:r>
            <a:br>
              <a:rPr lang="en-US" sz="1900" b="1" dirty="0"/>
            </a:br>
            <a:r>
              <a:rPr lang="en-US" sz="1900" b="1" dirty="0"/>
              <a:t>Mature Spread: </a:t>
            </a:r>
            <a:r>
              <a:rPr lang="en-US" sz="1900" b="1" dirty="0"/>
              <a:t> 18-24”</a:t>
            </a:r>
            <a:r>
              <a:rPr lang="en-US" sz="1900" b="1" dirty="0"/>
              <a:t/>
            </a:r>
            <a:br>
              <a:rPr lang="en-US" sz="1900" b="1" dirty="0"/>
            </a:br>
            <a:r>
              <a:rPr lang="en-US" sz="1900" b="1" dirty="0"/>
              <a:t>Exposure: </a:t>
            </a:r>
            <a:r>
              <a:rPr lang="en-US" sz="1900" b="1" dirty="0"/>
              <a:t>Sun</a:t>
            </a:r>
            <a:r>
              <a:rPr lang="en-US" sz="1900" b="1" dirty="0"/>
              <a:t/>
            </a:r>
            <a:br>
              <a:rPr lang="en-US" sz="1900" b="1" dirty="0"/>
            </a:br>
            <a:r>
              <a:rPr lang="en-US" sz="1900" b="1" dirty="0"/>
              <a:t>Water Requirements: </a:t>
            </a:r>
            <a:r>
              <a:rPr lang="en-US" sz="1900" b="1" dirty="0"/>
              <a:t>Medium</a:t>
            </a:r>
            <a:endParaRPr lang="en-US" sz="1900" dirty="0">
              <a:latin typeface="Times New Roman" pitchFamily="18" charset="0"/>
              <a:cs typeface="Times New Roman" pitchFamily="18" charset="0"/>
            </a:endParaRPr>
          </a:p>
        </p:txBody>
      </p:sp>
      <p:sp>
        <p:nvSpPr>
          <p:cNvPr id="3" name="AutoShape 6"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148167" y="-135434"/>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8"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293309" y="7441"/>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6146" name="Picture 2" descr="photo_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67" y="500063"/>
            <a:ext cx="2908905" cy="38179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s.mobot.org/TropicosImages2/PlantRecordImages/prod/small240/00002000/2800_I800-0901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714" y="2619375"/>
            <a:ext cx="2902857"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8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85324"/>
            <a:ext cx="2975429" cy="6705600"/>
          </a:xfrm>
        </p:spPr>
        <p:txBody>
          <a:bodyPr>
            <a:normAutofit/>
          </a:bodyPr>
          <a:lstStyle/>
          <a:p>
            <a:r>
              <a:rPr lang="en-US" sz="2800" b="1" i="1" dirty="0">
                <a:latin typeface="Times New Roman" pitchFamily="18" charset="0"/>
                <a:cs typeface="Times New Roman" pitchFamily="18" charset="0"/>
              </a:rPr>
              <a:t>Anemone x </a:t>
            </a:r>
            <a:r>
              <a:rPr lang="en-US" sz="2800" b="1" i="1" dirty="0" err="1">
                <a:latin typeface="Times New Roman" pitchFamily="18" charset="0"/>
                <a:cs typeface="Times New Roman" pitchFamily="18" charset="0"/>
              </a:rPr>
              <a:t>hybrida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Honorine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Jobert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Anenome</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200" dirty="0">
                <a:latin typeface="Times New Roman" pitchFamily="18" charset="0"/>
                <a:cs typeface="Times New Roman" pitchFamily="18" charset="0"/>
              </a:rPr>
              <a:t>Substantial mounds of large leaves are palmately compound with three lobes. The long branching stems are topped </a:t>
            </a:r>
            <a:r>
              <a:rPr lang="en-US" sz="2200" dirty="0">
                <a:latin typeface="Times New Roman" pitchFamily="18" charset="0"/>
                <a:cs typeface="Times New Roman" pitchFamily="18" charset="0"/>
              </a:rPr>
              <a:t>in fall by </a:t>
            </a:r>
            <a:r>
              <a:rPr lang="en-US" sz="2200" dirty="0">
                <a:latin typeface="Times New Roman" pitchFamily="18" charset="0"/>
                <a:cs typeface="Times New Roman" pitchFamily="18" charset="0"/>
              </a:rPr>
              <a:t>2 to 3" single white blooms with 7 to 9 petals each. Excellent for cutting</a:t>
            </a:r>
            <a:r>
              <a:rPr lang="en-US" sz="2200" dirty="0">
                <a:latin typeface="Times New Roman" pitchFamily="18" charset="0"/>
                <a:cs typeface="Times New Roman" pitchFamily="18" charset="0"/>
              </a:rPr>
              <a:t>.</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1800" b="1" dirty="0"/>
              <a:t>Mature Height: </a:t>
            </a:r>
            <a:r>
              <a:rPr lang="en-US" sz="1800" b="1" dirty="0"/>
              <a:t>30-36”</a:t>
            </a:r>
            <a:r>
              <a:rPr lang="en-US" sz="1800" b="1" dirty="0"/>
              <a:t/>
            </a:r>
            <a:br>
              <a:rPr lang="en-US" sz="1800" b="1" dirty="0"/>
            </a:br>
            <a:r>
              <a:rPr lang="en-US" sz="1800" b="1" dirty="0"/>
              <a:t>Mature Spread: </a:t>
            </a:r>
            <a:r>
              <a:rPr lang="en-US" sz="1800" b="1" dirty="0"/>
              <a:t>30-36"</a:t>
            </a:r>
            <a:r>
              <a:rPr lang="en-US" sz="1800" b="1" dirty="0"/>
              <a:t/>
            </a:r>
            <a:br>
              <a:rPr lang="en-US" sz="1800" b="1" dirty="0"/>
            </a:br>
            <a:r>
              <a:rPr lang="en-US" sz="1800" b="1" dirty="0"/>
              <a:t>Exposure: </a:t>
            </a:r>
            <a:r>
              <a:rPr lang="en-US" sz="1800" b="1" dirty="0"/>
              <a:t>Filtered Shade</a:t>
            </a:r>
            <a:r>
              <a:rPr lang="en-US" sz="1800" b="1" dirty="0"/>
              <a:t/>
            </a:r>
            <a:br>
              <a:rPr lang="en-US" sz="1800" b="1" dirty="0"/>
            </a:br>
            <a:r>
              <a:rPr lang="en-US" sz="1800" b="1" dirty="0"/>
              <a:t>Water Requirements: Medium</a:t>
            </a:r>
            <a:r>
              <a:rPr lang="en-US" sz="1800" dirty="0"/>
              <a:t/>
            </a:r>
            <a:br>
              <a:rPr lang="en-US" sz="1800" dirty="0"/>
            </a:br>
            <a:endParaRPr lang="en-US" sz="1800" dirty="0">
              <a:latin typeface="Times New Roman" pitchFamily="18" charset="0"/>
              <a:cs typeface="Times New Roman" pitchFamily="18" charset="0"/>
            </a:endParaRPr>
          </a:p>
        </p:txBody>
      </p:sp>
      <p:pic>
        <p:nvPicPr>
          <p:cNvPr id="2054" name="Picture 6" descr="http://www.letsgoplanting.co.uk/image/cache/data/DONE%20A/anemonehjobertSQ-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6" y="500062"/>
            <a:ext cx="5588000" cy="550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7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40" y="8878"/>
            <a:ext cx="3862960" cy="6705600"/>
          </a:xfrm>
        </p:spPr>
        <p:txBody>
          <a:bodyPr>
            <a:normAutofit/>
          </a:bodyPr>
          <a:lstStyle/>
          <a:p>
            <a:r>
              <a:rPr lang="en-US" sz="2800" b="1" dirty="0">
                <a:latin typeface="Times New Roman" pitchFamily="18" charset="0"/>
                <a:cs typeface="Times New Roman" pitchFamily="18" charset="0"/>
              </a:rPr>
              <a:t>‘Fireworks’ Goldenrod</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a:latin typeface="Times New Roman" pitchFamily="18" charset="0"/>
                <a:cs typeface="Times New Roman" pitchFamily="18" charset="0"/>
              </a:rPr>
              <a:t>Solidago </a:t>
            </a:r>
            <a:r>
              <a:rPr lang="fr-FR" sz="2800" b="1" i="1" dirty="0" err="1">
                <a:latin typeface="Times New Roman" pitchFamily="18" charset="0"/>
                <a:cs typeface="Times New Roman" pitchFamily="18" charset="0"/>
              </a:rPr>
              <a:t>rugosa</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Fireworks</a:t>
            </a:r>
            <a:r>
              <a:rPr lang="fr-FR" sz="2800" b="1" i="1" dirty="0">
                <a:latin typeface="Times New Roman" pitchFamily="18" charset="0"/>
                <a:cs typeface="Times New Roman" pitchFamily="18" charset="0"/>
              </a:rPr>
              <a:t>'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Rough-textured stems grow to 2 feet tall or more, topped in late summer with branched panicles of golden yellow flowers that give the appearance of summer fireworks</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2-3’</a:t>
            </a:r>
            <a:r>
              <a:rPr lang="en-US" sz="1900" b="1" dirty="0"/>
              <a:t/>
            </a:r>
            <a:br>
              <a:rPr lang="en-US" sz="1900" b="1" dirty="0"/>
            </a:br>
            <a:r>
              <a:rPr lang="en-US" sz="1900" b="1" dirty="0"/>
              <a:t>Mature Spread: </a:t>
            </a:r>
            <a:r>
              <a:rPr lang="en-US" sz="1900" b="1" dirty="0"/>
              <a:t> 18-24”</a:t>
            </a:r>
            <a:r>
              <a:rPr lang="en-US" sz="1900" b="1" dirty="0"/>
              <a:t/>
            </a:r>
            <a:br>
              <a:rPr lang="en-US" sz="1900" b="1" dirty="0"/>
            </a:br>
            <a:r>
              <a:rPr lang="en-US" sz="1900" b="1" dirty="0"/>
              <a:t>Exposure: </a:t>
            </a:r>
            <a:r>
              <a:rPr lang="en-US" sz="1900" b="1" dirty="0"/>
              <a:t>Part shade</a:t>
            </a:r>
            <a:r>
              <a:rPr lang="en-US" sz="1900" b="1" dirty="0"/>
              <a:t/>
            </a:r>
            <a:br>
              <a:rPr lang="en-US" sz="1900" b="1" dirty="0"/>
            </a:br>
            <a:r>
              <a:rPr lang="en-US" sz="1900" b="1" dirty="0"/>
              <a:t>Water Requirements: </a:t>
            </a:r>
            <a:r>
              <a:rPr lang="en-US" sz="1900" b="1" dirty="0"/>
              <a:t>Medium</a:t>
            </a:r>
            <a:endParaRPr lang="en-US" sz="1900" dirty="0">
              <a:latin typeface="Times New Roman" pitchFamily="18" charset="0"/>
              <a:cs typeface="Times New Roman" pitchFamily="18" charset="0"/>
            </a:endParaRPr>
          </a:p>
        </p:txBody>
      </p:sp>
      <p:sp>
        <p:nvSpPr>
          <p:cNvPr id="3" name="AutoShape 6"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148167" y="-135434"/>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8"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293309" y="7441"/>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30728" name="Picture 8" descr="Solidago, Fire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9" y="642937"/>
            <a:ext cx="4858084" cy="564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39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40" y="8878"/>
            <a:ext cx="3862960" cy="6705600"/>
          </a:xfrm>
        </p:spPr>
        <p:txBody>
          <a:bodyPr>
            <a:normAutofit/>
          </a:bodyPr>
          <a:lstStyle/>
          <a:p>
            <a:r>
              <a:rPr lang="en-US" sz="2800" b="1" dirty="0">
                <a:latin typeface="Times New Roman" pitchFamily="18" charset="0"/>
                <a:cs typeface="Times New Roman" pitchFamily="18" charset="0"/>
              </a:rPr>
              <a:t>Silver (Wooly) Speedwell</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fr-FR" sz="2800" b="1" i="1" dirty="0">
                <a:latin typeface="Times New Roman" pitchFamily="18" charset="0"/>
                <a:cs typeface="Times New Roman" pitchFamily="18" charset="0"/>
              </a:rPr>
              <a:t>Veronica </a:t>
            </a:r>
            <a:r>
              <a:rPr lang="fr-FR" sz="2800" b="1" i="1" dirty="0" err="1">
                <a:latin typeface="Times New Roman" pitchFamily="18" charset="0"/>
                <a:cs typeface="Times New Roman" pitchFamily="18" charset="0"/>
              </a:rPr>
              <a:t>spicata</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incana</a:t>
            </a:r>
            <a:r>
              <a:rPr lang="fr-FR" sz="2800" b="1" i="1" dirty="0">
                <a:latin typeface="Times New Roman" pitchFamily="18" charset="0"/>
                <a:cs typeface="Times New Roman" pitchFamily="18" charset="0"/>
              </a:rPr>
              <a:t>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A low clump of long-lasting silvery foliage with narrow spikes of rich blue flowers in midsummer.  A good cut flower</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12-18”</a:t>
            </a:r>
            <a:r>
              <a:rPr lang="en-US" sz="1900" b="1" dirty="0"/>
              <a:t/>
            </a:r>
            <a:br>
              <a:rPr lang="en-US" sz="1900" b="1" dirty="0"/>
            </a:br>
            <a:r>
              <a:rPr lang="en-US" sz="1900" b="1" dirty="0"/>
              <a:t>Mature Spread: </a:t>
            </a:r>
            <a:r>
              <a:rPr lang="en-US" sz="1900" b="1" dirty="0"/>
              <a:t> 12-18”</a:t>
            </a:r>
            <a:r>
              <a:rPr lang="en-US" sz="1900" b="1" dirty="0"/>
              <a:t/>
            </a:r>
            <a:br>
              <a:rPr lang="en-US" sz="1900" b="1" dirty="0"/>
            </a:br>
            <a:r>
              <a:rPr lang="en-US" sz="1900" b="1" dirty="0"/>
              <a:t>Exposure: </a:t>
            </a:r>
            <a:r>
              <a:rPr lang="en-US" sz="1900" b="1" dirty="0"/>
              <a:t>Sun</a:t>
            </a:r>
            <a:r>
              <a:rPr lang="en-US" sz="1900" b="1" dirty="0"/>
              <a:t/>
            </a:r>
            <a:br>
              <a:rPr lang="en-US" sz="1900" b="1" dirty="0"/>
            </a:br>
            <a:r>
              <a:rPr lang="en-US" sz="1900" b="1" dirty="0"/>
              <a:t>Water Requirements: </a:t>
            </a:r>
            <a:r>
              <a:rPr lang="en-US" sz="1900" b="1" dirty="0"/>
              <a:t>Low</a:t>
            </a:r>
            <a:endParaRPr lang="en-US" sz="1900" dirty="0">
              <a:latin typeface="Times New Roman" pitchFamily="18" charset="0"/>
              <a:cs typeface="Times New Roman" pitchFamily="18" charset="0"/>
            </a:endParaRPr>
          </a:p>
        </p:txBody>
      </p:sp>
      <p:sp>
        <p:nvSpPr>
          <p:cNvPr id="3" name="AutoShape 6"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148167" y="-135434"/>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8"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293309" y="7441"/>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30732" name="Picture 12" descr="Veronica in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06" y="38057"/>
            <a:ext cx="4738914" cy="666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68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Ground Cover/Low Growers</a:t>
            </a:r>
            <a:endParaRPr lang="en-US" dirty="0"/>
          </a:p>
        </p:txBody>
      </p:sp>
      <p:pic>
        <p:nvPicPr>
          <p:cNvPr id="3078" name="Picture 6" descr="http://plantselect.org/support/plant_image.php?plant_number=17&amp;photo_name=Veronica+liwanensis+2-DW%24.6.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 y="2247304"/>
            <a:ext cx="7043430" cy="461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00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40" y="8878"/>
            <a:ext cx="3862960" cy="6705600"/>
          </a:xfrm>
        </p:spPr>
        <p:txBody>
          <a:bodyPr>
            <a:normAutofit/>
          </a:bodyPr>
          <a:lstStyle/>
          <a:p>
            <a:r>
              <a:rPr lang="en-US" sz="2800" b="1" dirty="0">
                <a:latin typeface="Times New Roman" pitchFamily="18" charset="0"/>
                <a:cs typeface="Times New Roman" pitchFamily="18" charset="0"/>
              </a:rPr>
              <a:t>‘Blue Waterfall’ Serbian Bellflower </a:t>
            </a:r>
            <a:r>
              <a:rPr lang="fr-FR" sz="2800" b="1" i="1" dirty="0" err="1">
                <a:latin typeface="Times New Roman" pitchFamily="18" charset="0"/>
                <a:cs typeface="Times New Roman" pitchFamily="18" charset="0"/>
              </a:rPr>
              <a:t>Campanula</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poscharskyana</a:t>
            </a:r>
            <a:r>
              <a:rPr lang="fr-FR" sz="2800" b="1" i="1" dirty="0">
                <a:latin typeface="Times New Roman" pitchFamily="18" charset="0"/>
                <a:cs typeface="Times New Roman" pitchFamily="18" charset="0"/>
              </a:rPr>
              <a:t> "Blue </a:t>
            </a:r>
            <a:r>
              <a:rPr lang="fr-FR" sz="2800" b="1" i="1" dirty="0" err="1">
                <a:latin typeface="Times New Roman" pitchFamily="18" charset="0"/>
                <a:cs typeface="Times New Roman" pitchFamily="18" charset="0"/>
              </a:rPr>
              <a:t>Waterfall</a:t>
            </a:r>
            <a:r>
              <a:rPr lang="fr-FR" sz="2800" b="1" i="1" dirty="0">
                <a:latin typeface="Times New Roman" pitchFamily="18" charset="0"/>
                <a:cs typeface="Times New Roman" pitchFamily="18" charset="0"/>
              </a:rPr>
              <a:t>" </a:t>
            </a:r>
            <a:br>
              <a:rPr lang="fr-FR" sz="2800" b="1" i="1" dirty="0">
                <a:latin typeface="Times New Roman" pitchFamily="18" charset="0"/>
                <a:cs typeface="Times New Roman" pitchFamily="18" charset="0"/>
              </a:rPr>
            </a:br>
            <a:r>
              <a:rPr lang="en-US" sz="2200" dirty="0">
                <a:latin typeface="Times New Roman" pitchFamily="18" charset="0"/>
                <a:cs typeface="Times New Roman" pitchFamily="18" charset="0"/>
              </a:rPr>
              <a:t>Small, medium green leaves form a low, wide-spreading groundcover that will cascade over walls and rocks.  Carpets of blue, star-shaped flowers are produced from late spring to early summer, </a:t>
            </a:r>
            <a:r>
              <a:rPr lang="en-US" sz="2200" dirty="0">
                <a:latin typeface="Times New Roman" pitchFamily="18" charset="0"/>
                <a:cs typeface="Times New Roman" pitchFamily="18" charset="0"/>
              </a:rPr>
              <a:t>re-blooming from </a:t>
            </a:r>
            <a:r>
              <a:rPr lang="en-US" sz="2200" dirty="0">
                <a:latin typeface="Times New Roman" pitchFamily="18" charset="0"/>
                <a:cs typeface="Times New Roman" pitchFamily="18" charset="0"/>
              </a:rPr>
              <a:t>mid-summer through frost. </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1900" b="1" dirty="0"/>
              <a:t>Mature </a:t>
            </a:r>
            <a:r>
              <a:rPr lang="en-US" sz="1900" b="1" dirty="0"/>
              <a:t>Height: </a:t>
            </a:r>
            <a:r>
              <a:rPr lang="en-US" sz="1900" b="1" dirty="0"/>
              <a:t>8-10”</a:t>
            </a:r>
            <a:r>
              <a:rPr lang="en-US" sz="1900" b="1" dirty="0"/>
              <a:t/>
            </a:r>
            <a:br>
              <a:rPr lang="en-US" sz="1900" b="1" dirty="0"/>
            </a:br>
            <a:r>
              <a:rPr lang="en-US" sz="1900" b="1" dirty="0"/>
              <a:t>Mature Spread: </a:t>
            </a:r>
            <a:r>
              <a:rPr lang="en-US" sz="1900" b="1" dirty="0"/>
              <a:t> 2-3’</a:t>
            </a:r>
            <a:r>
              <a:rPr lang="en-US" sz="1900" b="1" dirty="0"/>
              <a:t/>
            </a:r>
            <a:br>
              <a:rPr lang="en-US" sz="1900" b="1" dirty="0"/>
            </a:br>
            <a:r>
              <a:rPr lang="en-US" sz="1900" b="1" dirty="0"/>
              <a:t>Exposure: </a:t>
            </a:r>
            <a:r>
              <a:rPr lang="en-US" sz="1900" b="1" dirty="0"/>
              <a:t>Part shade</a:t>
            </a:r>
            <a:r>
              <a:rPr lang="en-US" sz="1900" b="1" dirty="0"/>
              <a:t/>
            </a:r>
            <a:br>
              <a:rPr lang="en-US" sz="1900" b="1" dirty="0"/>
            </a:br>
            <a:r>
              <a:rPr lang="en-US" sz="1900" b="1" dirty="0"/>
              <a:t>Water Requirements: </a:t>
            </a:r>
            <a:r>
              <a:rPr lang="en-US" sz="1900" b="1" dirty="0"/>
              <a:t>Medium</a:t>
            </a:r>
            <a:endParaRPr lang="en-US" sz="1900" dirty="0">
              <a:latin typeface="Times New Roman" pitchFamily="18" charset="0"/>
              <a:cs typeface="Times New Roman" pitchFamily="18" charset="0"/>
            </a:endParaRPr>
          </a:p>
        </p:txBody>
      </p:sp>
      <p:sp>
        <p:nvSpPr>
          <p:cNvPr id="3" name="AutoShape 6"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148167" y="-135434"/>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sp>
        <p:nvSpPr>
          <p:cNvPr id="4" name="AutoShape 8" descr="data:image/jpeg;base64,/9j/4AAQSkZJRgABAQAAAQABAAD/2wCEAAkGBxQSEhMUExQVFBQXFBQUGBQUFBUUFBQVFBQXFhQUFhQYHCggGBolHBQUITEhJSkrLi4uFx8zODMsNygtLisBCgoKDg0OGhAQGiwkICQsLCwsLCwsLCwsLCwsLCwsLCwsLCwsLCwsLCwsLCwsLCwsLCwsLCwsLCwsLCwsLCwsLP/AABEIARgAtAMBEQACEQEDEQH/xAAcAAACAwEBAQEAAAAAAAAAAAAEBQIDBgEHAAj/xAA9EAABAwIEBAMFBgYBBAMAAAABAAIDBBEFEiExBkFRYRMicTJCgZHBB1KhsdHwFCNicoLhshWSovEWM9L/xAAaAQACAwEBAAAAAAAAAAAAAAABAwACBAUG/8QALhEAAgIBBAEEAAYCAgMAAAAAAAECEQMEEiExQRMiUWEFIzJCcYEU8JGxM2Kh/9oADAMBAAIRAxEAPwAqru2a2xEv1XEScZqL8WYoSvNZrWPuE07SdifG8WbBpbM86ht7adSVowaeWXovGFglNirZBcgtPfUfNWyaeUOSs4bS2RLQtgkrFdMo0DOjVrBQNLTo7im0sw+hMkjWjmQrw9zSRWSpWMOK5gZGxN9mJob/AJe8VbJPdLjpcAivaIDGq2GiIYVZMA2wzCnSb7JsMd8lWyGKUwjNg4E9kuVeAoAlYQl7kwoqDSUGy6QzoKa5SZSGxRp6GCyS2MSHVPGgWC2MQCWgKEOOUIVEogMNxI3aQe1pf1GxSM2ROcZHAi/cmNcKrA+HxO23ccloitzpeTtY3asXUNGJH+LM3NmOo6C2gXejjWPHtQyUnTSI4hQiM/y/ZsbjfRJzvgCnuXJfTQksaT0XMk1u4AzksKCYKBJIVZMFFRiUsFDzh+nEbZJj7rTl/uOydjltg5/0hU1clERzUpcSTuTc+pSVKhu0oNIrKQHEOw/CsxuQtOKN8sVIuxWs8NvhxfFytky37V0ChFDT3N3LPOdKkVZa6PMVSPCGRiXU9DdUlIaojmjpLJLY1IdU0KFhoZQxqBC2MUIfOCASlygCohEBlZaXxISD7VkjLC4P5R5+cdr5EeAPc0vj+6cwH4H8CnaafKl8GmGZ8I3FHT5mE25ld9S4NrkLJorvI5ZSsuaaYHLgrwqTxL29ltm36kbrmp22x0ZWwuWnRLgUlOjYCk0yNkG2ItyQxxjn5z9E7O9sYw/sTiVtyFfhrPY8tpqLMU7FHcxU5UXV04YMjN+ZTcmX9sSkIXyxHKwc0hzokn4KzET6dFF8vsMYBcFKquQ1IYQwJbZeg6GJVDQfC1AIZEjYQjMpYKOFQJWWogIZEQGeMlpHBZ3Pa7ORq1+YACgDZw8bOuFMftlx0zKrRq47RxOJ2tddjLmUcds3PJwmKImDI542IKwxdYrKQk2i3C6Tw4mttrufU6qq4VHSxxqIS6NGywHO0BRySA3RynYC9vcpmKnkSKZJUiWI+Z5PLYegQyy3TbDjVRKGQXVIq3Rd8F07sjbDcrVOWyNIQluYhraoN09px5DdYt9uolpz8IphiO7tT+ATEq/kMYVywyOFSxgdFFZVbDRcxqoywbCFCBLEAlzCiQta9Qh26hDrUQEkSGUgo5PFc4kFpGnUdlVwTMuXTb3Z9Kwh7elyl0ouzm5IbJNMa1kt2Nb8SrZ8jlFRFt+2j5zRkjYPet8hqU1S9sY/7watPG2kGOYodUBrqsRWLtibX6eqpKVFJTUeweuAIDhqPoVJPyLy/IsjnLJWt5X0+IVsc9szI23lURq5qLOgWwNAFzsNU/Cq5YvJIzeJ4sXvLIvMdr8gsk8kssnt6Fb/ANsSunoMmpN3nc/QJkUoqkOhBRLBorFw6AqpAtiDLEwFUJfE5QhbnQCSEqhC6N6hC0SIkOiVQhLxEQCthUCU1DdQqT6OZrofuPsR8gv2SNU3H/g54mqMUeJo2M3sB6X3KvjuT4fwjXppNM1zXaBaDrA9ZAHtLXbFBq0VnBSVMzcc5hzQv1ab5T06BKtq4s53q7E8c/6Fk8xjexx+8Plsgu0ZsOV+omzR1Va0Mzdk6bo6ryKrM3U4rLUnwoiQzm4c/j0SlKeTjwZnJ5HSGlNTR07NwDzcU+MfCNmPGorg4ypa/wBkg+hVtrXZdlEqKAXQSqrRAxs6q0FFniqrQbJMnF9xf1QCWOmUJYHV4uyIXc4BNjilLoIjqPtBiZs1zvknLSyA2hbUfaO8+xH8z+iutC35IpL4NJwpxSKu4IyvG4/RZsmKWN0yzSq0akOVKKijC6nOyx9oaFVi7QvFkU42EzjS6kuUL1MN0GLcSqSYySdtPTVJni3xuzkShVCWgqG/xDXvIA3ubcgphqJo0tbjUtxljvZOb+0XTd/wjp+rHwWh738so6nf5K1PyS2xXxBShrL3JPU7oTSq0c/W4q9whxIF0QI5WKqjnQ7FWJ4k+ZwjZfKAL9zz+CM7nL6NcnSodcOEMBHzKZBftRo0s1dAeJyGpebew02HfuuzptOlG2dWFJWwSsp/AIdGSNtDsRzVs+OO37ApJ8MbRVOZgPULluNMS+DjKiyDiCzlZirYR5tXcmg/8jy/NNx6dyLRuXRl8Ux6WU+1kaPdYSB8TuVvx6eES0oUhZTzzZw+ORzS2/n9o+gzXTZYI5FtrgtgwOT3M0NFxXNkc2WznD2XBuW4/qG1/RYnolGXHQ54uaE9dUPkuSTcrVHGkqRd4kDsoAd01YkRYERkhDTYINJPgZ6KSHX2ezZaojsR+C5Ws7MzjSZ6wHrIJEDbxyZrWB3SVadnL02b03TG7J2vGhCumn0dJTjNcMQVj9JWdrpV8M42ZbZbRHw9hT6l5c/2Gn5rRFJcmjDh3M3VJStYLNAClnSjCMVwGNCBYX46y7AO6rLwYtf/AOMR+DeO3b6KsTjx7AKanjZCXgeckg9rJ0Ze3g0yrbZRhm7gdkcD/MQcUqkhrhVKHCSw0zaLvRlUeTq5MjSQrx59m5RzufgFzp5fUy34Rmw5HPI34RXhbf5YFwOpPId0p+6VI0ylbKJ8UDbiPU/fI/4j6rVjwryNhgvmQirXOJO7juT3PVaEq6NCi06SAWUjnb6BNjF+S6xeZDCNgaLBOjwaoRoS19YWSC23P4rJmnUhb7saQszAEbHVOik1ZfwWSOtoFJS8IskVRi26ouCMe8FYaXT52g5Rz+a5urlF8Iy5XUT01rViMYFikOhtzSckX4ORqMbhK0B4WxsjSDo8cxoVIe5c9mvDGOSPHDBZ8Pe2RxdqC0i/wQcXTZh1Ckp+4ZYBDlhAtbU/mmxdxR1cCqAyARHFjVCAWJvBGW+u9lSfRi1rWyhU+Aiwtuk291HK2iCoBa57eV7pkZ0qGNcE8HZeSyvif5iBdNB1ZWCnaW83km/Sy6Gp1O17F5RpzZW+EZ104kzPcbDbroOyXp4uQ/SY5NUgWpqiW5Bo0chz7u6lboY0uDq4dOogrRzWlRNqgXtGc9rfNXxpNgjCmy40wA6dk+kkXUQGuGQdSdkib2hboUSxXGrfjzPwWem+WJs62pcwZRoBysjbXAU1VJl8NSSNR/tTdxyWjPwaHhvhuSpcC4FsfO/NY82o8IXlyqJ6jh+GshaGsFgFifJglJydsJLFQB55itZJITYuPpeyLlE4mWc5u2C0VTPG7M3N8QSELiUhlnjfA5/6vUyCxhv3FwhKKkqsZkySyctDHCa+XKG+A7T+oBCK4pGzBqG40osaMdMfca31df8AII8mlTyP9v8A9OVdSY2ku1PIBAk57Fc2ZbDXzTVVzcdj06IumqRzI7s+QYYy2VgOtkpx8lcuOWOVMUy04ja3M7O94v8AVRxXgGSDRHDHEOLtrXRx3dipdoXYy575W9Dex/5FNwYnmy7f9+x+LG8kkkK6x1jbdd2eNY4qMT0+PCscKR9Ay/5q2NGiMaRd4V/RP22MkgmKAAXV4xooUTEvdvpt/pBq2XSoHrHsb3I2CXNxRP5AA33nbnYcgkebYq7LoqWSY2Y0n4JWTOkBuKNpw5wNqHzetlinnbMuTOuonoFPStY0NaAAOQWezK23yywtQIVuVLCCYfBHkBa0beqilatCscYONpHKumHTQoNXwzDq8NPcgDD5PDcY3bHb9EmDcXsZfTZVKOxlrD4ct+TtPiNkV7Z/yHA9mRwYxe6wumm+zFYriDn1DQ0+9YdEyqRxdVmc514QXhrJmZ3Dqcp5i2trdCl+jJYd6fPwTG3CO9dn2J4s2eKx8r27jqOoS926JozZY5cafkGwnDA+N07iS4NyNBNw0DchXv2DHFTxpgE0mSB7zpqApC3wuzn05TpF8NCXMhvuGuP/AHG6634XjUXL6OhoajKTEmOYdls6/mJ9m2luZunyzrJmeOPjydbDqvUyPGl0BQOA5rRCkdBMKbIE9SJZOWduXf4KOSoCTsFiEkukbS7lmA0HxWXLqYwXYJ5Iw8htNwy/d5F+v+lz5atXwZJ6ixpR8MsBu65WeeplIU8z8GqwqjZH7LQPzStzYmUm+x5GFLKlpQCVPegwgrpVUInpg+A9W8x+ixJzxP6OXGWTA6fQ5hnEg0WuMlJcG7dHLEDrqTMO42Kk4bla7OVOLxTA5Zs7Df2m/mNil3uj9jsktyWRdoHrMeZ4Oh8+1ud9kyMrSZplqI+nYHw9ghld4km3LurXudmXBpt73SNXBS3cWnmLp8E9zi+qFPiTiYnHKcRyOaRa+x6dCuerhJwYuLpuLCsMzR02dozMcS17Tu07Zh2TFaXHRvSccVroHqIw6MC1xnBt2CfglSlk+DLglTlP6GlORlJ3t5QPQLXpdQsWByffSDiybItimukhIcZCABo2559kNA1csk2N0k3GTndCiCnikcBFdxPbQfFb3+IaeP2daGrTdWaCDgZ7wC54aN7WuR8EqX4kvER3+QMKfguCPV95T/Vo3/tCyZNZkn9FZZ5sLmgDRZoAHQaBZG7Ei2omZH7bmtvp5iAikAKgsRcajqoAOgNlAjCGVSyUWulRICVEyqwgDpUAjR8QcNUZRT7FyipKmL6iExnMP36rNKLg7Rgninhe6PRKPEGvHRw3CbjzJ8+S03HPD7E+KvABeCB19FaUEnu8HPjkceEZWgr4zM0Wv5tTyQ3J1XRfBFOfuPUYSMottZMO2kkuCurnyFruik8u1bmcvV4tkty6M/xw1kjWyMI2sVm1MoykpxMc/DAuEqsvp5oveALh8RZM7i0vg6WnluxuIMZg1oFrOA/f4qrnWHYu2zB+mNeSvFMR8KLKPatr6ndBJyqK6X+sEVuZk8PgNRUMY47nX4lbX7IcGmEVKaiewYJw1FT6gXKQoJOzpRio9DpysXQJOgWFGISBrS5xsACSegCNWQ8V4oxM1Uxd7o0YOjevqV08OLYvsuoXwW8PcRy0hAJL4r6sPIdWnl6KmXApcrsjxtdnquG4k2VgfG4Oadj9Fz2mnTKNUMIp0AFpqESAss90AlBKNEHhqGt3ICjaQLSAK3HIWg+YHsNVXcmJnmgu2YqsqjI8mMOAPLmkyxJO0cnM053AY0uFyPZY3N+RV4pyQhpk6nhwRNvbVXni2Fo2nZqMDkzQt7aIxdxO7ilcUwyeIOaQeajSaplpwU40zH19E9hcw3LTqDyWCWGUZV4OFmwTg2q4O8KMbG+W+hy8+nVa8dpUzZoWqbYvxmQN8R41ANxf13CtFcf2Z8lSyGSr8Rzev5J0IJFqS6NB9nOH558593VHK+katLC3Z6zmSjdRW96hYGlKgDDfaFWFsTYxp4hNz/S3ktuixqU+fAzErlyeciFo+K62xI1JJAkwFm+qRPpBNRwJWFskjL+UtDrdxp9Vh1UFaYjNGkbZtYse0z2SdVKbQWVtqFZRBYSyRCg2ZKQyPPmc53a5VNiOBLLOXkNoMKe82aFai2PDPJ0a7B8CZELuF3fkhSR08GlUFyOImhp2V4S2lc2lvmJDEYg9pTZ1NHPnBxdMz2HVJgkLHeyToeiwxeyVM16TNXtZo3SC176Jx0rEVfi5Id4bMzRoXcvgVRzpWZM+barStGMrKssLnAEE6ev70UTV8eTlRk7pFFXUuNG5zjdxd+QV/KX2Xu5mQjfzKddFz0v7NKkNBuCM5sHHYnokSfu5N+ldLk9EuobDpaikCyp8atQDCfadTfyo3/deQf8AIf6WzRy2zGYX7qPNnSC2hXVb44NSmrApz1WeX2FOx1wo7K57uwHzWPPy6M+plVI07a1Z9hl3Fn8V3R2k3FsMyO0rYa2psFXaW3GqZhkQ9wJbKrDBeAiOIDYAeiqxqSXRcECxwoEOEqylQjNhU0I8doy8XaAfwIQyx38o5E4OD5FmGVOd4imcbDZuwd6nmkxkrpm7T5fU4kzUiFuXKAMttgm/RtcU1XgwPHFMIj5OYvrrqlP2ySOXqMMcc1Qgrn2oW3OpcSm3ckZl+oQGm8rHDVptfseau2Mitzo9iwbDGfwTGsIPlDw4fetcFLcbVHXUKhSG2BV3ixi/tN8rh3G6EXaLQlaL8ZxqGlYHzPy30aBq5x7NG60Y8UsjqKLKLk+BXhvHFHM7LndGTsZW5Wn/ACvYfFPlpMkVfZaWKaBvtOjH8CXbjOyxHO50sVNNF+okLg/cePRU59V2oxNsY8HKiEEdwqZYWivMXYbhDLR36lcyXZj1U7lwEeOQjtMu5hEVSVNpNzD6edVcSykWy1OqW3QueTk9VDUg2kXBUCiN0GE4SgQ4oQDr6uNgdmcBYXI529FZXVmbPjjJcnm2OcQMc+8THabOIt+F7qjgm7OaobXxJWUf/LazSzhb+1Rp+Bv+XkRRiePSVAHigXAtoN0vzyLy5nk7Bax+aFkeu+yMf1C8atjVop2wNble1+l8w0+Cs5+DVPYo8dmj4Jr/AAwYnOu06tvyvyVujTps+9U+x9QDw6lzfdkGcf3DQqq4nXyPXEn9mK+1Rzv4xgJOUQssOQu51/yXZ0S/L/s2Yaoy0LLhdCKs17U0XOqZnMbT+I4xB2fIT5W2BFxfbfZLeNbt1CZ40mpMvip3n2InuFuTfomvUY4cNgeWEfILXQkCxY5rrXs5pafWxVrjONxDcZ9MtwWM/wAOb8nuHbkfquRljWQ52phUzjwrIyE4wrAC4CqyQbK6ibVY5csxyk7PVBjRjNp43MP3mi7T9fzWJaiuJppm/wDyHHiaaLTjsB9//wASretD5GLU4/kCm4ljGzJXf42H5pbzx8JlHq4+E/8AgBm4nf7sB/yuqvNLwhT1j8RBTxXNzjaB6O/VV9af0Leun8CfGcQdU6PcWj7rdj69UVmflGfLqJ5OyOF4NAbmR9ug2v8AFOWWLBDY1y+QTF8PyAmOxZc256XQk32GT9xVRtjmZbKGyD8UxrdG49gfQtqdJLD3Rz6hLvthhxyOqfFWyR5ZWgi1g5os4Jjg2r7NPqpqpIFppLXAOgOh525Ix6oyN7ZXEtPEMsUkRc7M1jrgnex3F1Vx8o2RzytWG/aPK2WWnlabtkpxb/F5/wD0uxoJKWN/ydnTcoy7pcrHEakAn5LoOahHk2uaguRbh2NGOUSOGYdP07rJObmJyx3xo2LeLmFhcwC4GzwQfS4Stt9mD/Gd0yOGVzaqQGd1s7SASbhrh7ovyW/DLaqSLyTxL2+CuthdAwRta17bk5mk5nEnU2S8uicnvsDisqtumKamUN3B/fdIWCSYhaWbfBKnlDtvkqtNCsmGWN8hkZsLpOV0jPOVIpEV9VlMyVnuz2A6EX9dUtqzslYpm/db8gqUicHzoR0HyQLcFE7GgEkC3cBSiNIx08pqJrQxjINC62/f0UeONfZysv5s6xoV4jSNaS1wykcwsm1Myzi4y2sTVjyzQG4VoxrskIpu30VMxVosL6bWVqbYG23ZU0tLw9hyuv8AAq8U1yXUvkoxhpD842cNbdeajXP8hiTw4XYbbhasXMCz4Oufl176oNULkgLF6gAAna+/qqQi22kNx8qimTEjJFFHe/hvcGn+l4Bt82rdoYyhKUX55Oz+HSduLLzUiOKQZAXP8uY7gEa2WzUx5RszLdJO+jL87JKZbcM4BaMnqbBMRR8sOhJEQPPPp8k7HwVS93I+w6jc8Xc6+3lBLngW6DZb4yoVkyqL4A8dgDAPKW9LkG472OiplpqxuKViCKoyuBH7HNc+fJfJBTW1mgkk0AHPVc6crlR5vNxLaEsNgEUhkI8HuAWc6R8VUhVUTNYLuNggyWlyxJU076nQ3ZF02c//AEgKlGWXjpDGlo2RNysAAUGwhGCpGd4npGgh59l3lcel9ikySUufP/Zg1+L96MHi2Hvjf5W57jQa2P8AtWpp0zHjqS2ilmWYOYWhkjQSLC23IqySq0DrsVsnc1WLbRnJVCNg8Um5t5QL2BHO50PZa4aSUo2+B8NPJqyNBi8LT7wB62NvgNVeOn2dDJadtcMYyMD75TcEXBGypLHdmVxceGI62lLwGk+8qYXRq08FTZVTU4a549234tWvHL3GzFcZWMKj+ZHGywBZd5fscoHmv32XQzxuKZrk6uViWaJt89jYnYfgsLrsO4IgidIR5TbYDkFdSXkvdB9SRdsYIszc9XFPT5BH5NKHmOEFjmxsdqbEXPK4adr9VtxJNWZoxUp+4zWK1GbmSB1N7KmaaapG1JJcCYO1WB9gsfUuuUdgufVybR5rO7yya+Rk9PiuDRHo9xBWA3g007zoxvxdoEAc+CltJrmec7v/ABHoEAqHll91Bhx+oso0VasSYxhxkBDiS3oPqkzhfbMmXFJ9u0ZqhnId4cjSC0+Rx2IG2vVMw5OKl2jkSjtlwI+JsH/mePGLOvdwGx7hGUtrsupXwxFDTAyB2lgC9wPUcvmQm4F6k0h+JbpJAeJanMdzrr+912/B3o4+AOSDkW2P75qsol3ipcovw+Yxk65Rz1+RA5rNkg6M2fSqcLXaO1Tr63uVhXZzcMtrpn0Z5333XQ02JNbmdXT4lPlljCP3z9VvVPhnQliW0udCwZje1htvdJlgroxvFKPROjnlZlfku2/S4PayX6Mn2gVfBp6inpXNzFrvZzHLfMHEDQgixtfl0UxabKpf+opLKZ/FYx7IN7kWJNhsOvJdDJUY0alGohmDESxlrwHFumoBuDsVyc8dkrXTMORNMGxzBYmZXNBaegPlPw5LO8s0jNPU5I8JlVFpc9FWHEbOc00+Q1puLp2N3E2Lo9vD1gOiRc9AJS6RAhK6hCDnIkK3OUAJsYpwQDluOfUDqlyVcmLV4Ny3JAL6e7bbhFrj6OU0ZrEcODQ825t5dyfotf4dH8xpnR/DI7s1P4MzWQZpRfbQn9F2EuT0UYWxrVYYwR3LwSW5gy2ug6/vdOkl0V9a57a4MlPICDoBy0WCTL1yzQcN8NvqDmOjL69fguTN+50cJYN0m/sq4loRBUPjb7NmuHoR+oK62jleM7OlpRoXtGy2I12cn0aSfipJ0jPlko8kaDEyywuSDyINlXFqGnRhWeNh8la62h7rU8jN0ZpgUspcdUpttl+FwN+Hpw1z/wC0fmsOu/Sjm61bY2QxupzHusLXtOJkbsojNmeqkuIlZO0g2AHKFbH+k1QftPanSLHZ0isvQIfBQha0okOOCICl6BCl4uoQWujscvI7Ki4dHK1WHbLcuhTjFNdpG3fp0KvhzejksXpc/oZVP/kw8zy0kO3GgXehNSVo9fjlGcVKPkW1NWSQCdlJTdlqSAJIrvsOZH4rLk4tiM09sWzT4Fi7oHgH2SbLk7rdnAxZueTS8R4Syqi8Rv8A9jW3aRzG+UrThzSxvjo6EMjj0ebCuyk3aLjQgm1uq6a1Sq0iT1Mn1wBVdTceY/JKlOU3yIyZHLsJwKUHzud5I2nTv9dEmUm6F9DShoXPg8QEHU2F9CL/AJpuLVuPEujRjy7ewV8TybBrr/28lreohV2anmiuzQ4LhxaMztLjUdFh1GZZOF0Y9Rl9XrpCnHWWfolONKzk5HciI90KmTwhQ1g2UUq4NMH7T2MMWY6x3KoAk1iJD4hAJ9ZEhXIxABS5qhASVt90KvsEoqSpgVXTjU8kicfk5GbA4yMlxBTtfYCwc1tr/kD+q6GlzbVXg16HWPB7ZdGHqKZ1ybbcwQtjyJ8o7D12Fq0zT8F4EH55X6lvla3obXv6rHqMu/2ox58vrwpdE+IMILblo0WH9Jx5RcHTPuGse8O8cmw2TYM2Yc3FME4vwTxB48TdSLvaLX23HdasUtvZokrVmIomNfI1rjYba31PJaXLjgV55Lpqd8YcxzTkv7TTv6pUefPJZ98mho6yzGtaLADTt3SKu7MsslPgY0Vxc67W337BFRUU2O3uUOQ3D60HyO0KpjlfBWGRbaYk4h1lAHVbZLhGJ9sqDvN6JMv1FAmB+nxSW+R0Oj3MJZ2CWVEh0BQhBwQCQzKAOFyhCD0CGcxSrlicTlu3l/7VU3dGDNmyYpfQEeJBbzRn80XKu0Ba6LXKM3xHXB5EkYIPsuHfkonTtCJ5FklaRjZC3O4k78uYN9wnbXVosoujTcK8RNgLo5NjrdVavk04ciiqY9reIIH6A5r8gFSUUUzuMjO4lRlvmAtfW26XdGa9vAxwLFcwyO3C0452jdjybkBY5w/HJJ4g0NtQNMzuRKbcknQcisWMbnHh8wbanptqse6e5GTdJumwp2FuAzPLQBzBA06LUoSrkZtTXuZGatLJQ4AFrQBpt3KXN0+Cnq+60X1tQySz2Gx5jmFSSvlFctN7kL5rvcCeS04c2+kxP2UQSXLii3yyh9HVW+aQ+xq6P0C0oHZL2FAh1yhCh5QIDuKhDmZAh0FQgFiNU1mkjTkPv2uPQ9FSU4p1LgTka6kuDMYwxkbTIwhzbXNjoEzHDcznrSKeRKD4Zi6uqLwTsLXsNF0I4kujt4tHCKqhJUsa/cWPUbq7gNlpl4KWR7a3sd+fxWSUXBnNzYHjfPRuaXBoXRNLd7bg80hpE9ODjwUmjJ8uc276obTDOkxVWQmM6HX0VVJWBS+AOXEZB7xKapSDvYGZyXZuaDju7KN2VTi5BuUUqVBTGImYWi179ChLb4LtRfRyOHNq3Qqgp8F8kRsp1yiJi6M5S5Pi7QGigvVQo/RUMiqdkJa5AJIvQIUyOQCCOcgQiCiAuAUIRqT5T5c2ns9UJdAfR5zxHVMaZGsbladLc83O66Gi0yiuPI7TYow9yXZnRqF1FhVG3aL6ikOqXLE0GwJt2nVZskLVFMsVODiaDC6x0Jvuw7jouNe2TT6PPKbg6HEjw4Z2lNTorkSlyiitYHR5iNU/HiT9xmm66MnNEbqrREW0mHufvoEFBy6HRx2GPoQy3NJncXTBVPka01LGQNAtcVFq0aYxRZNh4bq1KyY01aF5sfFoolh0KSujKuxHiFORqEcc/Bd8i8xlXsh+hILoNnYQT4irYT4yIBKXSIBI5VAEmBEhddQh9dEB5PxE3zuuPfOvxK7mDpGyD4QtpiNit0OTSnwGMoC61tAeZ79FWcox4KTyJDan4Wga0vkkEjrXDANyOR7LH6k3Kq4MEtTkk6UaAJ6KJ1wwZT92/Tut0cOOUekOj1yhPKXQnykjtuD8Fly6TH8Anp8cl0EU+OtIyyADoRtfv0WKWJ417ejlajQtPdHk7PThwuFzcspWYlwCQPLDY7KYsu1jscwyXzBassFkjaLzjaKsPlIOVI08/wBrBjl4HDHkhaaDllwVTMzDRc3L7WZAWtibk13S4N2WiIXRXKduLHvUbUw65b4aqWKnmyASu10CErKEPgiQmQiA814hxyV87wHuY1ji1oaS32Ta5tuV2dNggoJtXZvxYI7eRNWTOeDmdcnmd79VqcK6Lelt6KMIpH7vJIJsBbkOaG+SB+ns0FW/S3QX+RS5MztWmyhte+5YXaHUdbdLqJvoU1xYwwOlEhcMpJA9217XsdytWOdIpkyOKF/FuHBh2cNLglunfUFMk90R+nzOSMPKeSwyGTVjPBKw2LTsPryXO1UFd/JxNbBRkpLyNZYQ7Zc6SpmNFcflNitGDLXtY/HO+GVVQyODhspljtnuRJKnY2pagFl1qUk1YrJKxPPiLmk2WacFIXZXNN4jDrqkNbJF07BIZbBRoJ+h2xJp2CRjVQlEsKqyyKWsQQTuVEB8GqEO2UIeS8RxeHVTNJ98uHo7Ufmu7pJ7sSOlhlcUCNvlEhb5c2X10utUi05ftQa2p8oI/eiXKNCHBMnJJd1uunzBSp8IrVIDl0aHfcdr6DQ/hqrL5E1zRpOHqN5zSscBYkAnVhJAu1/TkQRsnQ4ZmzSjxFizieocGlr3gu52A07A727rVJUjTgjHwYd7Ne/ZYJqux8qL6KmdHclpAPUW+S5WryQtJM5GvcXSQypqm3oszSkjmBz2hw0SWqInQNKfKWuT4T3x2sd6lxoooq0Na5qvjnUWmJYHNtdRPgqVUea56JU/cNijkosSqIh+kWpx2CaqQg8KrLIEeLFVCRKJDoRISCIBDxFw7SS5p5mHMxty5ri0kNGxtum4p5IuoPsdjyzXtiYWvqf5TYwAG3Lso1tfv6L0bhUVfwaYx97Z2nw8lot93N+On5JcuCksiTOQReePvYfiLfgk5Fwys5cNk56UtkljI79tRb6KY+YCN9pSNBw/DaAWzAho8WLS0jHjR7QfeAv8rdFoh/v0ZMsvf/0/v4MrxHEz2r59SA4aG3LMOq0ZFatm/H71yK8Nx/wRlcxrmjmAA8D15/FcnPp1J2imSD+R3VubKwPGrXC4PYrnTxp8M5uZeGZuoZlOmyzU4MxMKpawAKS5BXBfUkPaqJPtFLFsNMLrRjjYZSCP4UvIa0XVp8cBxwcnwRraUwjVUXCHyjtBG2OqW4iz9FB6YdgsYUAnzyqsiBJAgWIEIgK3OUIREqhBVxU8mll9AT3AcLhaNI/zo2MxP3o8/czMWtGtz8xbT03XppcqzTKTjbHVCLRyvzaWIaOeVgsLepv63WZpsw5J3JInh1Lnkh1sGnMXHQWY2x373+SXk4TJLJUXYVjoiaXSteHPIDS0a6i+UgfH8ErSXJUxMNzqNCLEMeYXjLmY5rWtJbsbcrcwuonGPtNWPFSqXJncXrc97cze/X1Scsl4NUIpCeZhKyS5BKNsfNeRGxoOgaAPkuPOT3M8/mk5TYM6LulNiqQNNH0VdpQgJCFHwVJxOIKZGdB22PeHKoB5DuakZW+Tbp6XATxZEDHdGZbNHgxTJVWjEfoltRdBnZC45ULCcfKgwlDpECHQ66JCqY2QADh6JDKccYg5oZENA4Fzu4B0Houl+H44uTm/Bq08Ldsy1JVgZgbeaw16X1tbsu3FpqjXlxpoOrq0EnzZWjL5W7nLy9L2+SuopGOOBfyXyYgyoLA67cltBsR366qqhDKn/JSGLam0XV9W1ocywyOdmGpuLNDSPjuhjxxhwiuPE73GPqn3fmsN/rsUnLzdGmUaRGbIdrjsP9rkf5eRcM4/+fOPHBWGt9fVLnqZyVC8mvySVdEnSkrK7MW4gXFSmCy2OK+6NAs4+MBDaWiEMiBGio3QwquWm45Ku4ilTHU8/jw294LRe6PBrb3xMlJQuBVafwZXBntFNW3VWdehrFUKoSwzKEIeIjQCTJESFNXPZVILZMTa3mrCp5oxMfxdWiRzHjYAt7b3/VdH8PnTaNWhz73Jf2IKOiknuWDQczsT0HVPzauGN0zXlzNUqLcOwuaXRrHablwIA+aZk1mPHG7srKdItrcMli1IIA5j6pGi125uL4Zn0rkrjP5sU1EzuZK6EpyNtoobKqbrQic7LgAuG/1M8zNe5k2KFKLGtUtIm1lrKcnkqu30MjhkyFQC0K6xPySePaLnvJ3UcSiZKCpLT2S5RLph5dmFws8lRCuCoMbuyZCVMZjlTGzaqN2q2KmaU0zU0xsVlkbUOqebRUogQJUCEvEVgFc1WGi5Vhcsij2IaqrfKbN2QtRMspzyOo9FkGE39o/BLbbGw0y7kGf9OjAtlBHfVRKjVGKj0WshA2FkGXRcAgE7kB3AKITPYvwNHOQY3+DqMwDczSOeUXFj+C2Q1uSMafP8jVkVe4Jovs9po7ZnSSEa+YgC/o1CWqyyVXX8IVJr4CJuFoPurMsf2IeOD8C6o4Yibeyuk0LeGHwKZ6JjNAE+MUUcIroqZGmMiRXX0FxdCMvAvNjtWZyeGxV5I5/TB3tSWixKmnymyTKJZFtUeaCiAXulPVN6CpM//9k="/>
          <p:cNvSpPr>
            <a:spLocks noChangeAspect="1" noChangeArrowheads="1"/>
          </p:cNvSpPr>
          <p:nvPr/>
        </p:nvSpPr>
        <p:spPr bwMode="auto">
          <a:xfrm>
            <a:off x="293309" y="7441"/>
            <a:ext cx="290286"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6493" tIns="43247" rIns="86493" bIns="43247" numCol="1" anchor="t" anchorCtr="0" compatLnSpc="1">
            <a:prstTxWarp prst="textNoShape">
              <a:avLst/>
            </a:prstTxWarp>
          </a:bodyPr>
          <a:lstStyle/>
          <a:p>
            <a:endParaRPr lang="en-US"/>
          </a:p>
        </p:txBody>
      </p:sp>
      <p:pic>
        <p:nvPicPr>
          <p:cNvPr id="1026" name="Picture 2" descr="http://www.bluestoneperennials.com/img/CABW/450x600/CABW_1A_Campanula_Blue_Water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9" y="269379"/>
            <a:ext cx="4372429" cy="573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626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1"/>
            <a:ext cx="9144000" cy="1473847"/>
          </a:xfrm>
        </p:spPr>
        <p:txBody>
          <a:bodyPr>
            <a:normAutofit/>
          </a:bodyPr>
          <a:lstStyle/>
          <a:p>
            <a:r>
              <a:rPr lang="en-US" sz="2800" b="1" dirty="0">
                <a:latin typeface="Times New Roman" pitchFamily="18" charset="0"/>
                <a:cs typeface="Times New Roman" pitchFamily="18" charset="0"/>
              </a:rPr>
              <a:t>Leadwort </a:t>
            </a:r>
            <a:r>
              <a:rPr lang="en-US" sz="2800" b="1" i="1" dirty="0" err="1">
                <a:latin typeface="Times New Roman" pitchFamily="18" charset="0"/>
                <a:cs typeface="Times New Roman" pitchFamily="18" charset="0"/>
              </a:rPr>
              <a:t>Ceratostigma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plumbaginoides</a:t>
            </a:r>
            <a:r>
              <a:rPr lang="en-US" sz="2600" b="1" i="1" dirty="0">
                <a:latin typeface="Times New Roman" pitchFamily="18" charset="0"/>
                <a:cs typeface="Times New Roman" pitchFamily="18" charset="0"/>
              </a:rPr>
              <a:t/>
            </a:r>
            <a:br>
              <a:rPr lang="en-US" sz="2600" b="1" i="1" dirty="0">
                <a:latin typeface="Times New Roman" pitchFamily="18" charset="0"/>
                <a:cs typeface="Times New Roman" pitchFamily="18" charset="0"/>
              </a:rPr>
            </a:br>
            <a:r>
              <a:rPr lang="en-US" sz="2200" dirty="0">
                <a:latin typeface="Times New Roman" pitchFamily="18" charset="0"/>
                <a:cs typeface="Times New Roman" pitchFamily="18" charset="0"/>
              </a:rPr>
              <a:t>Striking cobalt-blue flowers in mid to late summer, shiny green leaves form an attractive groundcover.  Turns bright red in fall.</a:t>
            </a:r>
            <a:br>
              <a:rPr lang="en-US" sz="2200" dirty="0">
                <a:latin typeface="Times New Roman" pitchFamily="18" charset="0"/>
                <a:cs typeface="Times New Roman" pitchFamily="18" charset="0"/>
              </a:rPr>
            </a:br>
            <a:r>
              <a:rPr lang="en-US" sz="1800" b="1" dirty="0"/>
              <a:t>Mature Height: 8-12”Mature Spread: 18-24”  Exposure: Adaptable  Water Requirements: Low</a:t>
            </a:r>
            <a:endParaRPr lang="en-US" sz="1800" dirty="0">
              <a:latin typeface="Times New Roman" pitchFamily="18" charset="0"/>
              <a:cs typeface="Times New Roman" pitchFamily="18" charset="0"/>
            </a:endParaRPr>
          </a:p>
        </p:txBody>
      </p:sp>
      <p:pic>
        <p:nvPicPr>
          <p:cNvPr id="12290" name="Picture 2" descr="http://farm5.staticflickr.com/4081/4911022148_bb1a75b0ae_z.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
            <a:ext cx="6898983" cy="517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03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1"/>
            <a:ext cx="9144000" cy="1473847"/>
          </a:xfrm>
        </p:spPr>
        <p:txBody>
          <a:bodyPr>
            <a:normAutofit fontScale="90000"/>
          </a:bodyPr>
          <a:lstStyle/>
          <a:p>
            <a:r>
              <a:rPr lang="en-US" sz="2800" b="1" i="1" dirty="0" err="1">
                <a:latin typeface="Times New Roman" pitchFamily="18" charset="0"/>
                <a:cs typeface="Times New Roman" pitchFamily="18" charset="0"/>
              </a:rPr>
              <a:t>Convallaria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majalis</a:t>
            </a:r>
            <a:r>
              <a:rPr lang="en-US" sz="2800" b="1" i="1" dirty="0">
                <a:latin typeface="Times New Roman" pitchFamily="18" charset="0"/>
                <a:cs typeface="Times New Roman" pitchFamily="18" charset="0"/>
              </a:rPr>
              <a:t> </a:t>
            </a:r>
            <a:r>
              <a:rPr lang="en-US" sz="2800" b="1" dirty="0">
                <a:latin typeface="Times New Roman" pitchFamily="18" charset="0"/>
                <a:cs typeface="Times New Roman" pitchFamily="18" charset="0"/>
              </a:rPr>
              <a:t>Lilly of the Valley</a:t>
            </a:r>
            <a:r>
              <a:rPr lang="en-US" sz="2600" b="1" i="1" dirty="0">
                <a:latin typeface="Times New Roman" pitchFamily="18" charset="0"/>
                <a:cs typeface="Times New Roman" pitchFamily="18" charset="0"/>
              </a:rPr>
              <a:t/>
            </a:r>
            <a:br>
              <a:rPr lang="en-US" sz="2600" b="1" i="1" dirty="0">
                <a:latin typeface="Times New Roman" pitchFamily="18" charset="0"/>
                <a:cs typeface="Times New Roman" pitchFamily="18" charset="0"/>
              </a:rPr>
            </a:br>
            <a:r>
              <a:rPr lang="en-US" sz="2200" dirty="0">
                <a:latin typeface="Times New Roman" pitchFamily="18" charset="0"/>
                <a:cs typeface="Times New Roman" pitchFamily="18" charset="0"/>
              </a:rPr>
              <a:t>Thick masses of dark green, broad, oval leaves sport short stalks with dangling, bell-shaped, white flowers that are sweetly </a:t>
            </a:r>
            <a:r>
              <a:rPr lang="en-US" sz="2200" dirty="0">
                <a:latin typeface="Times New Roman" pitchFamily="18" charset="0"/>
                <a:cs typeface="Times New Roman" pitchFamily="18" charset="0"/>
              </a:rPr>
              <a:t>fragrant. </a:t>
            </a:r>
            <a:r>
              <a:rPr lang="en-US" sz="2200" dirty="0">
                <a:latin typeface="Times New Roman" pitchFamily="18" charset="0"/>
                <a:cs typeface="Times New Roman" pitchFamily="18" charset="0"/>
              </a:rPr>
              <a:t>This plant is poisonous if </a:t>
            </a:r>
            <a:r>
              <a:rPr lang="en-US" sz="2200" dirty="0">
                <a:latin typeface="Times New Roman" pitchFamily="18" charset="0"/>
                <a:cs typeface="Times New Roman" pitchFamily="18" charset="0"/>
              </a:rPr>
              <a:t>eaten.</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1800" b="1" dirty="0"/>
              <a:t>Mature Height: </a:t>
            </a:r>
            <a:r>
              <a:rPr lang="en-US" sz="1800" b="1" dirty="0"/>
              <a:t>6-12”Mature </a:t>
            </a:r>
            <a:r>
              <a:rPr lang="en-US" sz="1800" b="1" dirty="0"/>
              <a:t>Spread: </a:t>
            </a:r>
            <a:r>
              <a:rPr lang="en-US" sz="1800" b="1" dirty="0"/>
              <a:t>12-15”  </a:t>
            </a:r>
            <a:r>
              <a:rPr lang="en-US" sz="1800" b="1" dirty="0"/>
              <a:t>Exposure: </a:t>
            </a:r>
            <a:r>
              <a:rPr lang="en-US" sz="1800" b="1" dirty="0"/>
              <a:t>Shade  </a:t>
            </a:r>
            <a:r>
              <a:rPr lang="en-US" sz="1800" b="1" dirty="0"/>
              <a:t>Water Requirements: </a:t>
            </a:r>
            <a:r>
              <a:rPr lang="en-US" sz="1800" b="1" dirty="0"/>
              <a:t>Medium</a:t>
            </a:r>
            <a:endParaRPr lang="en-US" sz="1800" dirty="0">
              <a:latin typeface="Times New Roman" pitchFamily="18" charset="0"/>
              <a:cs typeface="Times New Roman" pitchFamily="18" charset="0"/>
            </a:endParaRPr>
          </a:p>
        </p:txBody>
      </p:sp>
      <p:pic>
        <p:nvPicPr>
          <p:cNvPr id="3" name="Picture 2" descr="File:Convallaria majalis 0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8" y="0"/>
            <a:ext cx="7039429" cy="518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23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4021"/>
            <a:ext cx="9144000" cy="1833980"/>
          </a:xfrm>
        </p:spPr>
        <p:txBody>
          <a:bodyPr>
            <a:normAutofit/>
          </a:bodyPr>
          <a:lstStyle/>
          <a:p>
            <a:r>
              <a:rPr lang="en-US" sz="2800" b="1" i="1" dirty="0" err="1">
                <a:latin typeface="Times New Roman" pitchFamily="18" charset="0"/>
                <a:cs typeface="Times New Roman" pitchFamily="18" charset="0"/>
              </a:rPr>
              <a:t>Delosperma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floribundum</a:t>
            </a:r>
            <a:r>
              <a:rPr lang="en-US" sz="2800" b="1" i="1" dirty="0">
                <a:latin typeface="Times New Roman" pitchFamily="18" charset="0"/>
                <a:cs typeface="Times New Roman" pitchFamily="18" charset="0"/>
              </a:rPr>
              <a:t> "Starburst" </a:t>
            </a:r>
            <a:r>
              <a:rPr lang="en-US" sz="2800" b="1" dirty="0">
                <a:latin typeface="Times New Roman" pitchFamily="18" charset="0"/>
                <a:cs typeface="Times New Roman" pitchFamily="18" charset="0"/>
              </a:rPr>
              <a:t>Starburst Ice Plant</a:t>
            </a:r>
            <a:r>
              <a:rPr lang="en-US" sz="2600" b="1" i="1" dirty="0">
                <a:latin typeface="Times New Roman" pitchFamily="18" charset="0"/>
                <a:cs typeface="Times New Roman" pitchFamily="18" charset="0"/>
              </a:rPr>
              <a:t/>
            </a:r>
            <a:br>
              <a:rPr lang="en-US" sz="2600" b="1" i="1" dirty="0">
                <a:latin typeface="Times New Roman" pitchFamily="18" charset="0"/>
                <a:cs typeface="Times New Roman" pitchFamily="18" charset="0"/>
              </a:rPr>
            </a:br>
            <a:r>
              <a:rPr lang="en-US" sz="2200" dirty="0">
                <a:latin typeface="Times New Roman" pitchFamily="18" charset="0"/>
                <a:cs typeface="Times New Roman" pitchFamily="18" charset="0"/>
              </a:rPr>
              <a:t>Cushion-shaped plants are graced with satiny, deep pink, white-throated flowers from June through frost.  Prefers full sun and needs dry winter conditions.  Hardiest of all the </a:t>
            </a:r>
            <a:r>
              <a:rPr lang="en-US" sz="2200" dirty="0">
                <a:latin typeface="Times New Roman" pitchFamily="18" charset="0"/>
                <a:cs typeface="Times New Roman" pitchFamily="18" charset="0"/>
              </a:rPr>
              <a:t>ice plant </a:t>
            </a:r>
            <a:r>
              <a:rPr lang="en-US" sz="2200" dirty="0">
                <a:latin typeface="Times New Roman" pitchFamily="18" charset="0"/>
                <a:cs typeface="Times New Roman" pitchFamily="18" charset="0"/>
              </a:rPr>
              <a:t>cultivars</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4-6”Mature </a:t>
            </a:r>
            <a:r>
              <a:rPr lang="en-US" sz="1800" b="1" dirty="0"/>
              <a:t>Spread: </a:t>
            </a:r>
            <a:r>
              <a:rPr lang="en-US" sz="1800" b="1" dirty="0"/>
              <a:t>10-12”  </a:t>
            </a:r>
            <a:r>
              <a:rPr lang="en-US" sz="1800" b="1" dirty="0"/>
              <a:t>Exposure: </a:t>
            </a:r>
            <a:r>
              <a:rPr lang="en-US" sz="1800" b="1" dirty="0"/>
              <a:t>Sun  </a:t>
            </a:r>
            <a:r>
              <a:rPr lang="en-US" sz="1800" b="1" dirty="0"/>
              <a:t>Water Requirements: </a:t>
            </a:r>
            <a:r>
              <a:rPr lang="en-US" sz="1800" b="1" dirty="0"/>
              <a:t>Low</a:t>
            </a:r>
            <a:endParaRPr lang="en-US" sz="1800" dirty="0">
              <a:latin typeface="Times New Roman" pitchFamily="18" charset="0"/>
              <a:cs typeface="Times New Roman" pitchFamily="18" charset="0"/>
            </a:endParaRPr>
          </a:p>
        </p:txBody>
      </p:sp>
      <p:pic>
        <p:nvPicPr>
          <p:cNvPr id="4098" name="Picture 2" descr="http://plantselect.org/support/plant_image.php?plant_number=23&amp;photo_name=Delospermum+floribundum+Broomfield.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31" y="856178"/>
            <a:ext cx="6343069" cy="416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71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 y="5029200"/>
            <a:ext cx="9144000" cy="1752600"/>
          </a:xfrm>
        </p:spPr>
        <p:txBody>
          <a:bodyPr>
            <a:normAutofit fontScale="90000"/>
          </a:bodyPr>
          <a:lstStyle/>
          <a:p>
            <a:r>
              <a:rPr lang="en-US" sz="3200" b="1" dirty="0">
                <a:latin typeface="Times New Roman" pitchFamily="18" charset="0"/>
                <a:cs typeface="Times New Roman" pitchFamily="18" charset="0"/>
              </a:rPr>
              <a:t>“Silver Beacon” </a:t>
            </a:r>
            <a:r>
              <a:rPr lang="en-US" sz="3200" b="1" dirty="0">
                <a:latin typeface="Times New Roman" pitchFamily="18" charset="0"/>
                <a:cs typeface="Times New Roman" pitchFamily="18" charset="0"/>
              </a:rPr>
              <a:t>Spotted Dead Nettle</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Lamium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maculatum</a:t>
            </a:r>
            <a:r>
              <a:rPr lang="en-US" sz="3200" b="1" i="1" dirty="0">
                <a:latin typeface="Times New Roman" pitchFamily="18" charset="0"/>
                <a:cs typeface="Times New Roman" pitchFamily="18" charset="0"/>
              </a:rPr>
              <a:t> "Silver Beacon"</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A thick bed of spreading silvery-white leaves with a dark green edge.  Small spikes of tubular pale pink flowers in early to late spring.  Lights up a shady area!</a:t>
            </a:r>
            <a:br>
              <a:rPr lang="en-US" sz="2200" dirty="0">
                <a:latin typeface="Times New Roman" pitchFamily="18" charset="0"/>
                <a:cs typeface="Times New Roman" pitchFamily="18" charset="0"/>
              </a:rPr>
            </a:br>
            <a:r>
              <a:rPr lang="en-US" sz="1800" b="1" dirty="0"/>
              <a:t>Mature Height: 6-12”  Mature Spread: 12-18”  Exposure: Shade  Water Requirements: Medium</a:t>
            </a:r>
            <a:endParaRPr lang="en-US" sz="1800" dirty="0">
              <a:latin typeface="Times New Roman" pitchFamily="18" charset="0"/>
              <a:cs typeface="Times New Roman" pitchFamily="18" charset="0"/>
            </a:endParaRPr>
          </a:p>
        </p:txBody>
      </p:sp>
      <p:pic>
        <p:nvPicPr>
          <p:cNvPr id="9218" name="Picture 2" descr="photo_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0"/>
            <a:ext cx="3735162" cy="49023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pb-i4.s3.amazonaws.com/photos/19737-12746709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286" y="33962"/>
            <a:ext cx="4535714" cy="490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58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5169"/>
            <a:ext cx="9144000" cy="1752600"/>
          </a:xfrm>
        </p:spPr>
        <p:txBody>
          <a:bodyPr>
            <a:normAutofit fontScale="90000"/>
          </a:bodyPr>
          <a:lstStyle/>
          <a:p>
            <a:r>
              <a:rPr lang="en-US" sz="3200" b="1" dirty="0">
                <a:latin typeface="Times New Roman" pitchFamily="18" charset="0"/>
                <a:cs typeface="Times New Roman" pitchFamily="18" charset="0"/>
              </a:rPr>
              <a:t>Bitterroot  </a:t>
            </a:r>
            <a:r>
              <a:rPr lang="en-US" sz="3200" b="1" i="1" dirty="0" err="1">
                <a:latin typeface="Times New Roman" pitchFamily="18" charset="0"/>
                <a:cs typeface="Times New Roman" pitchFamily="18" charset="0"/>
              </a:rPr>
              <a:t>Lewisia</a:t>
            </a:r>
            <a:r>
              <a:rPr lang="en-US" sz="3200" b="1" i="1" dirty="0">
                <a:latin typeface="Times New Roman" pitchFamily="18" charset="0"/>
                <a:cs typeface="Times New Roman" pitchFamily="18" charset="0"/>
              </a:rPr>
              <a:t> </a:t>
            </a:r>
            <a:r>
              <a:rPr lang="en-US" sz="3200" b="1" i="1" dirty="0">
                <a:latin typeface="Times New Roman" pitchFamily="18" charset="0"/>
                <a:cs typeface="Times New Roman" pitchFamily="18" charset="0"/>
              </a:rPr>
              <a:t>cotyledon 'Special </a:t>
            </a:r>
            <a:r>
              <a:rPr lang="en-US" sz="3200" b="1" i="1" dirty="0">
                <a:latin typeface="Times New Roman" pitchFamily="18" charset="0"/>
                <a:cs typeface="Times New Roman" pitchFamily="18" charset="0"/>
              </a:rPr>
              <a:t>Mix‘</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Deep green, leathery leaves form a basal </a:t>
            </a:r>
            <a:r>
              <a:rPr lang="en-US" sz="2200" dirty="0">
                <a:latin typeface="Times New Roman" pitchFamily="18" charset="0"/>
                <a:cs typeface="Times New Roman" pitchFamily="18" charset="0"/>
              </a:rPr>
              <a:t>rosette. Flowers are a mix of </a:t>
            </a:r>
            <a:r>
              <a:rPr lang="en-US" sz="2200" dirty="0">
                <a:latin typeface="Times New Roman" pitchFamily="18" charset="0"/>
                <a:cs typeface="Times New Roman" pitchFamily="18" charset="0"/>
              </a:rPr>
              <a:t>white, pink, salmon, </a:t>
            </a:r>
            <a:r>
              <a:rPr lang="en-US" sz="2200" dirty="0">
                <a:latin typeface="Times New Roman" pitchFamily="18" charset="0"/>
                <a:cs typeface="Times New Roman" pitchFamily="18" charset="0"/>
              </a:rPr>
              <a:t>yellow</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or orange and </a:t>
            </a:r>
            <a:r>
              <a:rPr lang="en-US" sz="2200" dirty="0">
                <a:latin typeface="Times New Roman" pitchFamily="18" charset="0"/>
                <a:cs typeface="Times New Roman" pitchFamily="18" charset="0"/>
              </a:rPr>
              <a:t>borne on slender stalks above the </a:t>
            </a:r>
            <a:r>
              <a:rPr lang="en-US" sz="2200" dirty="0">
                <a:latin typeface="Times New Roman" pitchFamily="18" charset="0"/>
                <a:cs typeface="Times New Roman" pitchFamily="18" charset="0"/>
              </a:rPr>
              <a:t>foliage in </a:t>
            </a:r>
            <a:r>
              <a:rPr lang="en-US" sz="2200" dirty="0">
                <a:latin typeface="Times New Roman" pitchFamily="18" charset="0"/>
                <a:cs typeface="Times New Roman" pitchFamily="18" charset="0"/>
              </a:rPr>
              <a:t>spring to summer. </a:t>
            </a:r>
            <a:r>
              <a:rPr lang="en-US" sz="2200" dirty="0">
                <a:latin typeface="Times New Roman" pitchFamily="18" charset="0"/>
                <a:cs typeface="Times New Roman" pitchFamily="18" charset="0"/>
              </a:rPr>
              <a:t>Needs </a:t>
            </a:r>
            <a:r>
              <a:rPr lang="en-US" sz="2200" dirty="0">
                <a:latin typeface="Times New Roman" pitchFamily="18" charset="0"/>
                <a:cs typeface="Times New Roman" pitchFamily="18" charset="0"/>
              </a:rPr>
              <a:t>well drained soil for best success</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100" b="1" dirty="0"/>
              <a:t>Mature </a:t>
            </a:r>
            <a:r>
              <a:rPr lang="en-US" sz="2100" b="1" dirty="0"/>
              <a:t>Height: </a:t>
            </a:r>
            <a:r>
              <a:rPr lang="en-US" sz="2100" b="1" dirty="0"/>
              <a:t>5-8”  </a:t>
            </a:r>
            <a:r>
              <a:rPr lang="en-US" sz="2100" b="1" dirty="0"/>
              <a:t>Mature Spread: </a:t>
            </a:r>
            <a:r>
              <a:rPr lang="en-US" sz="2100" b="1" dirty="0"/>
              <a:t>4-8</a:t>
            </a:r>
            <a:r>
              <a:rPr lang="en-US" sz="2100" b="1" dirty="0"/>
              <a:t>”  Exposure: </a:t>
            </a:r>
            <a:r>
              <a:rPr lang="en-US" sz="2100" b="1" dirty="0"/>
              <a:t>Sun  </a:t>
            </a:r>
            <a:r>
              <a:rPr lang="en-US" sz="2100" b="1" dirty="0"/>
              <a:t>Water Requirements: </a:t>
            </a:r>
            <a:r>
              <a:rPr lang="en-US" sz="2100" b="1" dirty="0"/>
              <a:t>Low</a:t>
            </a:r>
            <a:endParaRPr lang="en-US" sz="2100" dirty="0">
              <a:latin typeface="Times New Roman" pitchFamily="18" charset="0"/>
              <a:cs typeface="Times New Roman" pitchFamily="18" charset="0"/>
            </a:endParaRPr>
          </a:p>
        </p:txBody>
      </p:sp>
      <p:pic>
        <p:nvPicPr>
          <p:cNvPr id="12290" name="Picture 2" descr="http://www.wwgreenhouses.com/images/detailed/1/lewisia-cotyledon-special-mix-bitterr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43" y="0"/>
            <a:ext cx="6676571"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13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Smokey Hills Skullcap</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Scutellaria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resinosa</a:t>
            </a:r>
            <a:r>
              <a:rPr lang="en-US" sz="3200" b="1" i="1" dirty="0">
                <a:latin typeface="Times New Roman" pitchFamily="18" charset="0"/>
                <a:cs typeface="Times New Roman" pitchFamily="18" charset="0"/>
              </a:rPr>
              <a:t> "Smokey Hills"</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Low mats of gray-green leaves form a tight, compact groundcover.  Spikes of purple, arching, hooded flowers with white lips cover the plant in late spring-early summer</a:t>
            </a:r>
            <a:r>
              <a:rPr lang="en-US" sz="2200" dirty="0">
                <a:latin typeface="Times New Roman" pitchFamily="18" charset="0"/>
                <a:cs typeface="Times New Roman" pitchFamily="18" charset="0"/>
              </a:rPr>
              <a:t>. </a:t>
            </a:r>
            <a:r>
              <a:rPr lang="en-US" sz="2100" b="1" dirty="0"/>
              <a:t>Mature </a:t>
            </a:r>
            <a:r>
              <a:rPr lang="en-US" sz="2100" b="1" dirty="0"/>
              <a:t>Height: </a:t>
            </a:r>
            <a:r>
              <a:rPr lang="en-US" sz="2100" b="1" dirty="0"/>
              <a:t>6-12”  </a:t>
            </a:r>
            <a:r>
              <a:rPr lang="en-US" sz="2100" b="1" dirty="0"/>
              <a:t>Mature Spread: </a:t>
            </a:r>
            <a:r>
              <a:rPr lang="en-US" sz="2100" b="1" dirty="0"/>
              <a:t>6-12”  </a:t>
            </a:r>
            <a:r>
              <a:rPr lang="en-US" sz="2100" b="1" dirty="0"/>
              <a:t>Exposure: </a:t>
            </a:r>
            <a:r>
              <a:rPr lang="en-US" sz="2100" b="1" dirty="0"/>
              <a:t>Sun  Water </a:t>
            </a:r>
            <a:r>
              <a:rPr lang="en-US" sz="2100" b="1" dirty="0"/>
              <a:t>Requirements: </a:t>
            </a:r>
            <a:r>
              <a:rPr lang="en-US" sz="2100" b="1" dirty="0"/>
              <a:t>Medium</a:t>
            </a:r>
            <a:endParaRPr lang="en-US" sz="2100" dirty="0">
              <a:latin typeface="Times New Roman" pitchFamily="18" charset="0"/>
              <a:cs typeface="Times New Roman" pitchFamily="18" charset="0"/>
            </a:endParaRPr>
          </a:p>
        </p:txBody>
      </p:sp>
      <p:pic>
        <p:nvPicPr>
          <p:cNvPr id="34822" name="Picture 6" descr="http://media.highcountrygardens.com/media/catalog/product/cache/3/image/370x/9df78eab33525d08d6e5fb8d27136e95/s/c/scutellaria_resinosa_smoky_hi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5" y="20410"/>
            <a:ext cx="4412847" cy="4343897"/>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http://allthingsplants.com/pics/2012-06-21/KentPfeiffer/5f6cf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714" y="1643062"/>
            <a:ext cx="4021600" cy="295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2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 y="4724400"/>
            <a:ext cx="9127725" cy="2133600"/>
          </a:xfrm>
        </p:spPr>
        <p:txBody>
          <a:bodyPr>
            <a:normAutofit/>
          </a:bodyPr>
          <a:lstStyle/>
          <a:p>
            <a:r>
              <a:rPr lang="en-US" sz="2800" b="1" dirty="0">
                <a:latin typeface="Times New Roman" pitchFamily="18" charset="0"/>
                <a:cs typeface="Times New Roman" pitchFamily="18" charset="0"/>
              </a:rPr>
              <a:t>Filigree Daisy </a:t>
            </a:r>
            <a:r>
              <a:rPr lang="en-US" sz="2800" b="1" i="1" dirty="0" err="1">
                <a:latin typeface="Times New Roman" pitchFamily="18" charset="0"/>
                <a:cs typeface="Times New Roman" pitchFamily="18" charset="0"/>
              </a:rPr>
              <a:t>Anthemis</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marschalliana</a:t>
            </a:r>
            <a:r>
              <a:rPr lang="en-US" sz="3100" b="1" i="1" dirty="0">
                <a:latin typeface="Times New Roman" pitchFamily="18" charset="0"/>
                <a:cs typeface="Times New Roman" pitchFamily="18" charset="0"/>
              </a:rPr>
              <a:t/>
            </a:r>
            <a:br>
              <a:rPr lang="en-US" sz="3100" b="1" i="1" dirty="0">
                <a:latin typeface="Times New Roman" pitchFamily="18" charset="0"/>
                <a:cs typeface="Times New Roman" pitchFamily="18" charset="0"/>
              </a:rPr>
            </a:br>
            <a:r>
              <a:rPr lang="en-US" sz="2200" dirty="0">
                <a:latin typeface="Times New Roman" pitchFamily="18" charset="0"/>
                <a:cs typeface="Times New Roman" pitchFamily="18" charset="0"/>
              </a:rPr>
              <a:t>A low mound with fuzzy, finely dissected, silvery-gray leaves, and yellow daisy-like flowers on erect stems. Blooms early summer. Xeric</a:t>
            </a:r>
            <a:r>
              <a:rPr lang="en-US" sz="2200" dirty="0">
                <a:latin typeface="Times New Roman" pitchFamily="18" charset="0"/>
                <a:cs typeface="Times New Roman" pitchFamily="18" charset="0"/>
              </a:rPr>
              <a:t>.</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1800" b="1" dirty="0"/>
              <a:t>Mature Height: </a:t>
            </a:r>
            <a:r>
              <a:rPr lang="en-US" sz="1800" b="1" dirty="0"/>
              <a:t>12-15”  </a:t>
            </a:r>
            <a:r>
              <a:rPr lang="en-US" sz="1800" b="1" dirty="0"/>
              <a:t>Mature Spread: </a:t>
            </a:r>
            <a:r>
              <a:rPr lang="en-US" sz="1800" b="1" dirty="0"/>
              <a:t>12-15”  </a:t>
            </a:r>
            <a:r>
              <a:rPr lang="en-US" sz="1800" b="1" dirty="0"/>
              <a:t>Exposure: Sun  Water Requirements: Low</a:t>
            </a:r>
            <a:endParaRPr lang="en-US" sz="1800" dirty="0">
              <a:latin typeface="Times New Roman" pitchFamily="18" charset="0"/>
              <a:cs typeface="Times New Roman" pitchFamily="18" charset="0"/>
            </a:endParaRPr>
          </a:p>
        </p:txBody>
      </p:sp>
      <p:pic>
        <p:nvPicPr>
          <p:cNvPr id="4098" name="Picture 2" descr="http://plantselect.org/support/plant_image.php?plant_number=121&amp;photo_name=Anthemis+marschalliana+close+crop+Pat+Hayward.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6" y="1928813"/>
            <a:ext cx="3628571" cy="32057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plantselect.org/support/plant_image.php?plant_number=121&amp;photo_name=Anthemis.jpg&amp;downloa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429" y="0"/>
            <a:ext cx="6676570" cy="437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25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“Turquoise Tails” Stonecrop</a:t>
            </a:r>
            <a:br>
              <a:rPr lang="en-US" sz="3200" b="1" dirty="0">
                <a:latin typeface="Times New Roman" pitchFamily="18" charset="0"/>
                <a:cs typeface="Times New Roman" pitchFamily="18" charset="0"/>
              </a:rPr>
            </a:br>
            <a:r>
              <a:rPr lang="en-US" sz="3200" b="1" i="1" dirty="0">
                <a:latin typeface="Times New Roman" pitchFamily="18" charset="0"/>
                <a:cs typeface="Times New Roman" pitchFamily="18" charset="0"/>
              </a:rPr>
              <a:t>Sedum </a:t>
            </a:r>
            <a:r>
              <a:rPr lang="en-US" sz="3200" b="1" i="1" dirty="0" err="1">
                <a:latin typeface="Times New Roman" pitchFamily="18" charset="0"/>
                <a:cs typeface="Times New Roman" pitchFamily="18" charset="0"/>
              </a:rPr>
              <a:t>sediforme</a:t>
            </a:r>
            <a:r>
              <a:rPr lang="en-US" sz="3200" b="1" i="1" dirty="0">
                <a:latin typeface="Times New Roman" pitchFamily="18" charset="0"/>
                <a:cs typeface="Times New Roman" pitchFamily="18" charset="0"/>
              </a:rPr>
              <a:t> "Turquoise Tails"</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Bright blue, burro's tail-like foliage grows in robust, compact mounds, highlighted with upright stems with bright yellow flowers in summer.  A great groundcover. </a:t>
            </a:r>
            <a:br>
              <a:rPr lang="en-US" sz="2200" dirty="0">
                <a:latin typeface="Times New Roman" pitchFamily="18" charset="0"/>
                <a:cs typeface="Times New Roman" pitchFamily="18" charset="0"/>
              </a:rPr>
            </a:br>
            <a:r>
              <a:rPr lang="en-US" sz="1800" b="1" dirty="0"/>
              <a:t>Mature Height: 4-6”  Mature Spread: 8-12”  Exposure: Sun  Water Requirements: Low</a:t>
            </a:r>
            <a:endParaRPr lang="en-US" sz="1800" dirty="0">
              <a:latin typeface="Times New Roman" pitchFamily="18" charset="0"/>
              <a:cs typeface="Times New Roman" pitchFamily="18" charset="0"/>
            </a:endParaRPr>
          </a:p>
        </p:txBody>
      </p:sp>
      <p:pic>
        <p:nvPicPr>
          <p:cNvPr id="3074" name="Picture 2" descr="http://plantselect.org/support/plant_image.php?plant_number=130&amp;photo_name=Sedum+sediforme+P002S_Pat+Hayward.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39210"/>
            <a:ext cx="6706183" cy="476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53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2614"/>
            <a:ext cx="9144000" cy="2185386"/>
          </a:xfrm>
        </p:spPr>
        <p:txBody>
          <a:bodyPr>
            <a:normAutofit fontScale="90000"/>
          </a:bodyPr>
          <a:lstStyle/>
          <a:p>
            <a:r>
              <a:rPr lang="en-US" sz="3200" b="1" dirty="0">
                <a:latin typeface="Times New Roman" pitchFamily="18" charset="0"/>
                <a:cs typeface="Times New Roman" pitchFamily="18" charset="0"/>
              </a:rPr>
              <a:t>Partridge Feather</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Tanacetum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densum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amani</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Grown primarily for its finely cut, silvery-white foliage, resembling a tuft of delicately curled feathers.  Short stems with button-like gold flowers in midsummer.  Protect crowns from excess moisture to prevent rot.</a:t>
            </a:r>
            <a:br>
              <a:rPr lang="en-US" sz="2200" dirty="0">
                <a:latin typeface="Times New Roman" pitchFamily="18" charset="0"/>
                <a:cs typeface="Times New Roman" pitchFamily="18" charset="0"/>
              </a:rPr>
            </a:br>
            <a:r>
              <a:rPr lang="en-US" sz="1800" b="1" dirty="0"/>
              <a:t>Mature Height: 6-8”  Mature Spread: 8-12”  Exposure: Sun  Water Requirements: Low</a:t>
            </a:r>
            <a:endParaRPr lang="en-US" sz="1800" dirty="0">
              <a:latin typeface="Times New Roman" pitchFamily="18" charset="0"/>
              <a:cs typeface="Times New Roman" pitchFamily="18" charset="0"/>
            </a:endParaRPr>
          </a:p>
        </p:txBody>
      </p:sp>
      <p:pic>
        <p:nvPicPr>
          <p:cNvPr id="3076" name="Picture 4" descr="http://plantselect.org/support/plant_image.php?plant_number=110&amp;photo_name=Tanacetum+densum+ssp.+Amani+4+DW+sm.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9897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35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2614"/>
            <a:ext cx="9144000" cy="2185386"/>
          </a:xfrm>
        </p:spPr>
        <p:txBody>
          <a:bodyPr>
            <a:normAutofit fontScale="90000"/>
          </a:bodyPr>
          <a:lstStyle/>
          <a:p>
            <a:r>
              <a:rPr lang="en-US" sz="3200" b="1" dirty="0">
                <a:latin typeface="Times New Roman" pitchFamily="18" charset="0"/>
                <a:cs typeface="Times New Roman" pitchFamily="18" charset="0"/>
              </a:rPr>
              <a:t>Turkish Speedwell</a:t>
            </a:r>
            <a:br>
              <a:rPr lang="en-US" sz="3200" b="1" dirty="0">
                <a:latin typeface="Times New Roman" pitchFamily="18" charset="0"/>
                <a:cs typeface="Times New Roman" pitchFamily="18" charset="0"/>
              </a:rPr>
            </a:br>
            <a:r>
              <a:rPr lang="en-US" sz="3200" b="1" i="1" dirty="0">
                <a:latin typeface="Times New Roman" pitchFamily="18" charset="0"/>
                <a:cs typeface="Times New Roman" pitchFamily="18" charset="0"/>
              </a:rPr>
              <a:t>Veronica </a:t>
            </a:r>
            <a:r>
              <a:rPr lang="en-US" sz="3200" b="1" i="1" dirty="0" err="1">
                <a:latin typeface="Times New Roman" pitchFamily="18" charset="0"/>
                <a:cs typeface="Times New Roman" pitchFamily="18" charset="0"/>
              </a:rPr>
              <a:t>liwanensis</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Evergreen groundcover with small, shiny rounded leaves and masses of tiny, bright blue flowers in spring.  Great for between pavers and in rock gardens. Lighter blooms throughout summer.</a:t>
            </a:r>
            <a:br>
              <a:rPr lang="en-US" sz="2200" dirty="0">
                <a:latin typeface="Times New Roman" pitchFamily="18" charset="0"/>
                <a:cs typeface="Times New Roman" pitchFamily="18" charset="0"/>
              </a:rPr>
            </a:br>
            <a:r>
              <a:rPr lang="en-US" sz="1800" b="1" dirty="0"/>
              <a:t>Mature </a:t>
            </a:r>
            <a:r>
              <a:rPr lang="en-US" sz="1800" b="1" dirty="0"/>
              <a:t>Height: </a:t>
            </a:r>
            <a:r>
              <a:rPr lang="en-US" sz="1800" b="1" dirty="0"/>
              <a:t>2-3”  </a:t>
            </a:r>
            <a:r>
              <a:rPr lang="en-US" sz="1800" b="1" dirty="0"/>
              <a:t>Mature Spread: 15-18”  Exposure: Sun to part sun  Water Requirements: Low</a:t>
            </a:r>
            <a:endParaRPr lang="en-US" sz="1800" dirty="0">
              <a:latin typeface="Times New Roman" pitchFamily="18" charset="0"/>
              <a:cs typeface="Times New Roman" pitchFamily="18" charset="0"/>
            </a:endParaRPr>
          </a:p>
        </p:txBody>
      </p:sp>
      <p:pic>
        <p:nvPicPr>
          <p:cNvPr id="8194" name="Picture 2" descr="http://plantselect.org/support/plant_image.php?plant_number=17&amp;photo_name=Veronica+liwanensis+2-DW%24.6.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5639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riverbendnursery.com/_ccLib/image/plants/DETA-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914400"/>
            <a:ext cx="49784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339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2614"/>
            <a:ext cx="9144000" cy="2185386"/>
          </a:xfrm>
        </p:spPr>
        <p:txBody>
          <a:bodyPr>
            <a:normAutofit fontScale="90000"/>
          </a:bodyPr>
          <a:lstStyle/>
          <a:p>
            <a:r>
              <a:rPr lang="en-US"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Crystal River" Speedwell</a:t>
            </a:r>
            <a:br>
              <a:rPr lang="en-US" sz="3200" b="1" dirty="0">
                <a:latin typeface="Times New Roman" pitchFamily="18" charset="0"/>
                <a:cs typeface="Times New Roman" pitchFamily="18" charset="0"/>
              </a:rPr>
            </a:br>
            <a:r>
              <a:rPr lang="en-US" sz="3200" b="1" i="1" dirty="0">
                <a:latin typeface="Times New Roman" pitchFamily="18" charset="0"/>
                <a:cs typeface="Times New Roman" pitchFamily="18" charset="0"/>
              </a:rPr>
              <a:t>Veronica </a:t>
            </a:r>
            <a:r>
              <a:rPr lang="en-US" sz="3200" b="1" i="1" dirty="0">
                <a:latin typeface="Times New Roman" pitchFamily="18" charset="0"/>
                <a:cs typeface="Times New Roman" pitchFamily="18" charset="0"/>
              </a:rPr>
              <a:t>"Crystal River"</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Hybrid between Turkish Veronica and </a:t>
            </a:r>
            <a:r>
              <a:rPr lang="en-US" sz="2200" dirty="0">
                <a:latin typeface="Times New Roman" pitchFamily="18" charset="0"/>
                <a:cs typeface="Times New Roman" pitchFamily="18" charset="0"/>
              </a:rPr>
              <a:t>Woolly </a:t>
            </a:r>
            <a:r>
              <a:rPr lang="en-US" sz="2200" dirty="0">
                <a:latin typeface="Times New Roman" pitchFamily="18" charset="0"/>
                <a:cs typeface="Times New Roman" pitchFamily="18" charset="0"/>
              </a:rPr>
              <a:t>Veronica, evergreen groundcover with small, rounded leaves. Completely covered with masses of tiny, cobalt blue flowers in spring, </a:t>
            </a:r>
            <a:r>
              <a:rPr lang="en-US" sz="2200" dirty="0">
                <a:latin typeface="Times New Roman" pitchFamily="18" charset="0"/>
                <a:cs typeface="Times New Roman" pitchFamily="18" charset="0"/>
              </a:rPr>
              <a:t>and blooming sporadically </a:t>
            </a:r>
            <a:r>
              <a:rPr lang="en-US" sz="2200" dirty="0">
                <a:latin typeface="Times New Roman" pitchFamily="18" charset="0"/>
                <a:cs typeface="Times New Roman" pitchFamily="18" charset="0"/>
              </a:rPr>
              <a:t>throughout the summer..</a:t>
            </a:r>
            <a:br>
              <a:rPr lang="en-US" sz="2200" dirty="0">
                <a:latin typeface="Times New Roman" pitchFamily="18" charset="0"/>
                <a:cs typeface="Times New Roman" pitchFamily="18" charset="0"/>
              </a:rPr>
            </a:br>
            <a:r>
              <a:rPr lang="en-US" sz="1800" b="1" dirty="0"/>
              <a:t>Mature Height: </a:t>
            </a:r>
            <a:r>
              <a:rPr lang="en-US" sz="1800" b="1" dirty="0"/>
              <a:t>2-3”  </a:t>
            </a:r>
            <a:r>
              <a:rPr lang="en-US" sz="1800" b="1" dirty="0"/>
              <a:t>Mature Spread: </a:t>
            </a:r>
            <a:r>
              <a:rPr lang="en-US" sz="1800" b="1" dirty="0"/>
              <a:t>20-30”  </a:t>
            </a:r>
            <a:r>
              <a:rPr lang="en-US" sz="1800" b="1" dirty="0"/>
              <a:t>Exposure: Sun to part sun  Water Requirements: Low</a:t>
            </a:r>
            <a:endParaRPr lang="en-US" sz="1800" dirty="0">
              <a:latin typeface="Times New Roman" pitchFamily="18" charset="0"/>
              <a:cs typeface="Times New Roman" pitchFamily="18" charset="0"/>
            </a:endParaRPr>
          </a:p>
        </p:txBody>
      </p:sp>
      <p:pic>
        <p:nvPicPr>
          <p:cNvPr id="7170" name="Picture 2" descr="Veronica 'Rea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25" y="492157"/>
            <a:ext cx="5945405" cy="25082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plantselect.org/support/plant_image.php?plant_number=55&amp;photo_name=%27Veronica+Reavis%27+2+-+DW.JPG&amp;downloa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858" y="1857375"/>
            <a:ext cx="5120694" cy="269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4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2614"/>
            <a:ext cx="9144000" cy="2185386"/>
          </a:xfrm>
        </p:spPr>
        <p:txBody>
          <a:bodyPr>
            <a:normAutofit fontScale="90000"/>
          </a:bodyPr>
          <a:lstStyle/>
          <a:p>
            <a:r>
              <a:rPr lang="en-US" sz="3200" b="1" dirty="0">
                <a:latin typeface="Times New Roman" pitchFamily="18" charset="0"/>
                <a:cs typeface="Times New Roman" pitchFamily="18" charset="0"/>
              </a:rPr>
              <a:t>Yellow Tufted Violet  </a:t>
            </a:r>
            <a:r>
              <a:rPr lang="en-US" sz="3200" b="1" i="1" dirty="0">
                <a:latin typeface="Times New Roman" pitchFamily="18" charset="0"/>
                <a:cs typeface="Times New Roman" pitchFamily="18" charset="0"/>
              </a:rPr>
              <a:t>Viola </a:t>
            </a:r>
            <a:r>
              <a:rPr lang="en-US" sz="3200" b="1" i="1" dirty="0" err="1">
                <a:latin typeface="Times New Roman" pitchFamily="18" charset="0"/>
                <a:cs typeface="Times New Roman" pitchFamily="18" charset="0"/>
              </a:rPr>
              <a:t>cornuta</a:t>
            </a:r>
            <a:r>
              <a:rPr lang="en-US" sz="3200" b="1" i="1" dirty="0">
                <a:latin typeface="Times New Roman" pitchFamily="18" charset="0"/>
                <a:cs typeface="Times New Roman" pitchFamily="18" charset="0"/>
              </a:rPr>
              <a:t> 'Yellow Perfection'</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Lemon yellow flowers above a spreading tuft of bright green foliage bloom from spring to mid-summer. May re-bloom when cool autumn weather </a:t>
            </a:r>
            <a:r>
              <a:rPr lang="en-US" sz="2200" dirty="0">
                <a:latin typeface="Times New Roman" pitchFamily="18" charset="0"/>
                <a:cs typeface="Times New Roman" pitchFamily="18" charset="0"/>
              </a:rPr>
              <a:t>returns.</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100" b="1" dirty="0"/>
              <a:t>Mature Height: </a:t>
            </a:r>
            <a:r>
              <a:rPr lang="en-US" sz="2100" b="1" dirty="0"/>
              <a:t>6-10”  </a:t>
            </a:r>
            <a:r>
              <a:rPr lang="en-US" sz="2100" b="1" dirty="0"/>
              <a:t>Mature Spread: </a:t>
            </a:r>
            <a:r>
              <a:rPr lang="en-US" sz="2100" b="1" dirty="0"/>
              <a:t>8-12”  </a:t>
            </a:r>
            <a:r>
              <a:rPr lang="en-US" sz="2100" b="1" dirty="0"/>
              <a:t>Exposure: Sun to shade</a:t>
            </a:r>
            <a:br>
              <a:rPr lang="en-US" sz="2100" b="1" dirty="0"/>
            </a:br>
            <a:r>
              <a:rPr lang="en-US" sz="2100" b="1" dirty="0"/>
              <a:t>Water Requirements: Moderate</a:t>
            </a:r>
            <a:endParaRPr lang="en-US" sz="2100" dirty="0">
              <a:latin typeface="Times New Roman" pitchFamily="18" charset="0"/>
              <a:cs typeface="Times New Roman" pitchFamily="18" charset="0"/>
            </a:endParaRPr>
          </a:p>
        </p:txBody>
      </p:sp>
      <p:pic>
        <p:nvPicPr>
          <p:cNvPr id="35842" name="Picture 2" descr="photo_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286" y="71437"/>
            <a:ext cx="3646715" cy="4786313"/>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23" y="0"/>
            <a:ext cx="5007429"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995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2614"/>
            <a:ext cx="9144000" cy="2185386"/>
          </a:xfrm>
        </p:spPr>
        <p:txBody>
          <a:bodyPr>
            <a:normAutofit/>
          </a:bodyPr>
          <a:lstStyle/>
          <a:p>
            <a:r>
              <a:rPr lang="en-US" sz="3200" b="1" dirty="0">
                <a:latin typeface="Times New Roman" pitchFamily="18" charset="0"/>
                <a:cs typeface="Times New Roman" pitchFamily="18" charset="0"/>
              </a:rPr>
              <a:t>Corsican Violets  </a:t>
            </a:r>
            <a:r>
              <a:rPr lang="en-US" sz="3200" b="1" i="1" dirty="0">
                <a:latin typeface="Times New Roman" pitchFamily="18" charset="0"/>
                <a:cs typeface="Times New Roman" pitchFamily="18" charset="0"/>
              </a:rPr>
              <a:t>Viola </a:t>
            </a:r>
            <a:r>
              <a:rPr lang="en-US" sz="3200" b="1" i="1" dirty="0" err="1">
                <a:latin typeface="Times New Roman" pitchFamily="18" charset="0"/>
                <a:cs typeface="Times New Roman" pitchFamily="18" charset="0"/>
              </a:rPr>
              <a:t>corsica</a:t>
            </a:r>
            <a:r>
              <a:rPr lang="en-US" sz="3200" b="1" i="1" dirty="0">
                <a:latin typeface="Times New Roman" pitchFamily="18" charset="0"/>
                <a:cs typeface="Times New Roman" pitchFamily="18" charset="0"/>
              </a:rPr>
              <a:t/>
            </a:r>
            <a:br>
              <a:rPr lang="en-US" sz="3200" b="1" i="1" dirty="0">
                <a:latin typeface="Times New Roman" pitchFamily="18" charset="0"/>
                <a:cs typeface="Times New Roman" pitchFamily="18" charset="0"/>
              </a:rPr>
            </a:br>
            <a:r>
              <a:rPr lang="en-US" sz="2200" dirty="0">
                <a:latin typeface="Times New Roman" pitchFamily="18" charset="0"/>
                <a:cs typeface="Times New Roman" pitchFamily="18" charset="0"/>
              </a:rPr>
              <a:t>Prolific purple-blue violets above a tuft of rich green foliage from early spring to late summer.  Reseeds.  Very cute!</a:t>
            </a:r>
            <a:br>
              <a:rPr lang="en-US" sz="2200" dirty="0">
                <a:latin typeface="Times New Roman" pitchFamily="18" charset="0"/>
                <a:cs typeface="Times New Roman" pitchFamily="18" charset="0"/>
              </a:rPr>
            </a:br>
            <a:r>
              <a:rPr lang="en-US" sz="1800" b="1" dirty="0"/>
              <a:t>Mature Height: 6-8”  Mature Spread: 6-8”  Exposure: Sun to shade</a:t>
            </a:r>
            <a:br>
              <a:rPr lang="en-US" sz="1800" b="1" dirty="0"/>
            </a:br>
            <a:r>
              <a:rPr lang="en-US" sz="1800" b="1" dirty="0"/>
              <a:t>Water Requirements: Moderate</a:t>
            </a:r>
            <a:endParaRPr lang="en-US" sz="1800" dirty="0">
              <a:latin typeface="Times New Roman" pitchFamily="18" charset="0"/>
              <a:cs typeface="Times New Roman" pitchFamily="18" charset="0"/>
            </a:endParaRPr>
          </a:p>
        </p:txBody>
      </p:sp>
      <p:pic>
        <p:nvPicPr>
          <p:cNvPr id="12290" name="Picture 2" descr="http://plantselect.org/support/plant_image.php?plant_number=56&amp;photo_name=Viola+corsica+%28portrait%29-D.+Johnson.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0"/>
            <a:ext cx="6156787" cy="461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594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1981200"/>
          </a:xfrm>
        </p:spPr>
        <p:txBody>
          <a:bodyPr>
            <a:normAutofit fontScale="90000"/>
          </a:bodyPr>
          <a:lstStyle/>
          <a:p>
            <a:r>
              <a:rPr lang="en-US" sz="3200" b="1" dirty="0">
                <a:latin typeface="Times New Roman" pitchFamily="18" charset="0"/>
                <a:cs typeface="Times New Roman" pitchFamily="18" charset="0"/>
              </a:rPr>
              <a:t>Rocky Mountain Zinnia</a:t>
            </a:r>
            <a:br>
              <a:rPr lang="en-US" sz="3200" b="1" dirty="0">
                <a:latin typeface="Times New Roman" pitchFamily="18" charset="0"/>
                <a:cs typeface="Times New Roman" pitchFamily="18" charset="0"/>
              </a:rPr>
            </a:br>
            <a:r>
              <a:rPr lang="en-US" sz="3200" b="1" i="1" dirty="0" err="1">
                <a:latin typeface="Times New Roman" pitchFamily="18" charset="0"/>
                <a:cs typeface="Times New Roman" pitchFamily="18" charset="0"/>
              </a:rPr>
              <a:t>Zinnia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grandiflora</a:t>
            </a:r>
            <a:r>
              <a:rPr lang="en-US" sz="3200" b="1" i="1" dirty="0">
                <a:latin typeface="Times New Roman" pitchFamily="18" charset="0"/>
                <a:cs typeface="Times New Roman" pitchFamily="18" charset="0"/>
              </a:rPr>
              <a:t> 'Gold On </a:t>
            </a:r>
            <a:r>
              <a:rPr lang="en-US" sz="3200" b="1" i="1" dirty="0">
                <a:latin typeface="Times New Roman" pitchFamily="18" charset="0"/>
                <a:cs typeface="Times New Roman" pitchFamily="18" charset="0"/>
              </a:rPr>
              <a:t>Blue‘</a:t>
            </a:r>
            <a:br>
              <a:rPr lang="en-US" sz="3200" b="1" i="1" dirty="0">
                <a:latin typeface="Times New Roman" pitchFamily="18" charset="0"/>
                <a:cs typeface="Times New Roman" pitchFamily="18" charset="0"/>
              </a:rPr>
            </a:br>
            <a:r>
              <a:rPr lang="en-US" sz="2100" dirty="0">
                <a:latin typeface="Times New Roman" pitchFamily="18" charset="0"/>
                <a:cs typeface="Times New Roman" pitchFamily="18" charset="0"/>
              </a:rPr>
              <a:t>Narrow, blue-green leaves on wiry stems form a compact mound. </a:t>
            </a:r>
            <a:r>
              <a:rPr lang="en-US" sz="2100" dirty="0">
                <a:latin typeface="Times New Roman" pitchFamily="18" charset="0"/>
                <a:cs typeface="Times New Roman" pitchFamily="18" charset="0"/>
              </a:rPr>
              <a:t>Golden </a:t>
            </a:r>
            <a:r>
              <a:rPr lang="en-US" sz="2100" dirty="0">
                <a:latin typeface="Times New Roman" pitchFamily="18" charset="0"/>
                <a:cs typeface="Times New Roman" pitchFamily="18" charset="0"/>
              </a:rPr>
              <a:t>yellow </a:t>
            </a:r>
            <a:r>
              <a:rPr lang="en-US" sz="2100" dirty="0">
                <a:latin typeface="Times New Roman" pitchFamily="18" charset="0"/>
                <a:cs typeface="Times New Roman" pitchFamily="18" charset="0"/>
              </a:rPr>
              <a:t>flowers with </a:t>
            </a:r>
            <a:r>
              <a:rPr lang="en-US" sz="2100" dirty="0">
                <a:latin typeface="Times New Roman" pitchFamily="18" charset="0"/>
                <a:cs typeface="Times New Roman" pitchFamily="18" charset="0"/>
              </a:rPr>
              <a:t>orange </a:t>
            </a:r>
            <a:r>
              <a:rPr lang="en-US" sz="2100" dirty="0">
                <a:latin typeface="Times New Roman" pitchFamily="18" charset="0"/>
                <a:cs typeface="Times New Roman" pitchFamily="18" charset="0"/>
              </a:rPr>
              <a:t>anthers </a:t>
            </a:r>
            <a:r>
              <a:rPr lang="en-US" sz="2100" dirty="0">
                <a:latin typeface="Times New Roman" pitchFamily="18" charset="0"/>
                <a:cs typeface="Times New Roman" pitchFamily="18" charset="0"/>
              </a:rPr>
              <a:t>are produced </a:t>
            </a:r>
            <a:r>
              <a:rPr lang="en-US" sz="2100" dirty="0">
                <a:latin typeface="Times New Roman" pitchFamily="18" charset="0"/>
                <a:cs typeface="Times New Roman" pitchFamily="18" charset="0"/>
              </a:rPr>
              <a:t>throughout the </a:t>
            </a:r>
            <a:r>
              <a:rPr lang="en-US" sz="2100" dirty="0">
                <a:latin typeface="Times New Roman" pitchFamily="18" charset="0"/>
                <a:cs typeface="Times New Roman" pitchFamily="18" charset="0"/>
              </a:rPr>
              <a:t>summer. Ideal for xeric gardens</a:t>
            </a:r>
            <a:r>
              <a:rPr lang="en-US" sz="2100" dirty="0">
                <a:latin typeface="Times New Roman" pitchFamily="18" charset="0"/>
                <a:cs typeface="Times New Roman" pitchFamily="18" charset="0"/>
              </a:rPr>
              <a:t>.</a:t>
            </a:r>
            <a:br>
              <a:rPr lang="en-US" sz="2100" dirty="0">
                <a:latin typeface="Times New Roman" pitchFamily="18" charset="0"/>
                <a:cs typeface="Times New Roman" pitchFamily="18" charset="0"/>
              </a:rPr>
            </a:br>
            <a:r>
              <a:rPr lang="en-US" sz="2100" b="1" dirty="0"/>
              <a:t>Mature </a:t>
            </a:r>
            <a:r>
              <a:rPr lang="en-US" sz="2100" b="1" dirty="0"/>
              <a:t>Height: </a:t>
            </a:r>
            <a:r>
              <a:rPr lang="en-US" sz="2100" b="1" dirty="0"/>
              <a:t>6-8”  </a:t>
            </a:r>
            <a:r>
              <a:rPr lang="en-US" sz="2100" b="1" dirty="0"/>
              <a:t>Mature </a:t>
            </a:r>
            <a:r>
              <a:rPr lang="en-US" sz="2100" b="1" dirty="0"/>
              <a:t>Spread:8-12”  </a:t>
            </a:r>
            <a:r>
              <a:rPr lang="en-US" sz="2100" b="1" dirty="0"/>
              <a:t>Exposure: </a:t>
            </a:r>
            <a:r>
              <a:rPr lang="en-US" sz="2100" b="1" dirty="0"/>
              <a:t>Sun  Water </a:t>
            </a:r>
            <a:r>
              <a:rPr lang="en-US" sz="2100" b="1" dirty="0"/>
              <a:t>Requirements: </a:t>
            </a:r>
            <a:r>
              <a:rPr lang="en-US" sz="2100" b="1" dirty="0"/>
              <a:t>Very Low</a:t>
            </a:r>
            <a:endParaRPr lang="en-US" sz="2100" dirty="0">
              <a:latin typeface="Times New Roman" pitchFamily="18" charset="0"/>
              <a:cs typeface="Times New Roman" pitchFamily="18" charset="0"/>
            </a:endParaRPr>
          </a:p>
        </p:txBody>
      </p:sp>
      <p:pic>
        <p:nvPicPr>
          <p:cNvPr id="36868" name="Picture 4" descr="http://plantselect.org/support/plant_image.php?plant_number=140&amp;photo_name=Zinnia+grand+Gold+on+Blue+closeup_David+Salman.JPG&amp;downloa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675" y="500064"/>
            <a:ext cx="6329534" cy="4143374"/>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http://plantselect.org/support/plant_image.php?plant_number=140&amp;photo_name=Zinnia+grand+Gold+on+Blue_David+Salman.jpg&amp;downloa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2" y="0"/>
            <a:ext cx="5418667"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12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 y="4724400"/>
            <a:ext cx="9127725" cy="2133600"/>
          </a:xfrm>
        </p:spPr>
        <p:txBody>
          <a:bodyPr>
            <a:normAutofit/>
          </a:bodyPr>
          <a:lstStyle/>
          <a:p>
            <a:r>
              <a:rPr lang="en-US" sz="2800" b="1" i="1" dirty="0">
                <a:latin typeface="Times New Roman" pitchFamily="18" charset="0"/>
                <a:cs typeface="Times New Roman" pitchFamily="18" charset="0"/>
              </a:rPr>
              <a:t>Aquilegia 'Crimson Star'</a:t>
            </a:r>
            <a:r>
              <a:rPr lang="en-US" sz="2800" b="1" dirty="0">
                <a:latin typeface="Times New Roman" pitchFamily="18" charset="0"/>
                <a:cs typeface="Times New Roman" pitchFamily="18" charset="0"/>
              </a:rPr>
              <a:t> Crimson Star Columbine</a:t>
            </a:r>
            <a:r>
              <a:rPr lang="en-US" sz="3100" b="1" i="1" dirty="0">
                <a:latin typeface="Times New Roman" pitchFamily="18" charset="0"/>
                <a:cs typeface="Times New Roman" pitchFamily="18" charset="0"/>
              </a:rPr>
              <a:t/>
            </a:r>
            <a:br>
              <a:rPr lang="en-US" sz="3100" b="1" i="1" dirty="0">
                <a:latin typeface="Times New Roman" pitchFamily="18" charset="0"/>
                <a:cs typeface="Times New Roman" pitchFamily="18" charset="0"/>
              </a:rPr>
            </a:br>
            <a:r>
              <a:rPr lang="en-US" sz="2200" dirty="0">
                <a:latin typeface="Times New Roman" pitchFamily="18" charset="0"/>
                <a:cs typeface="Times New Roman" pitchFamily="18" charset="0"/>
              </a:rPr>
              <a:t>Flowers have red sepals and white petals with a red basal spot and long red spurs. Foliage forms erect clumps on branching stems..</a:t>
            </a:r>
            <a:br>
              <a:rPr lang="en-US" sz="2200" dirty="0">
                <a:latin typeface="Times New Roman" pitchFamily="18" charset="0"/>
                <a:cs typeface="Times New Roman" pitchFamily="18" charset="0"/>
              </a:rPr>
            </a:br>
            <a:r>
              <a:rPr lang="en-US" sz="1800" b="1" dirty="0"/>
              <a:t>Mature Height: </a:t>
            </a:r>
            <a:r>
              <a:rPr lang="en-US" sz="1800" b="1" dirty="0"/>
              <a:t>24-30”  </a:t>
            </a:r>
            <a:r>
              <a:rPr lang="en-US" sz="1800" b="1" dirty="0"/>
              <a:t>Mature Spread: </a:t>
            </a:r>
            <a:r>
              <a:rPr lang="en-US" sz="1800" b="1" dirty="0"/>
              <a:t>24-30”  </a:t>
            </a:r>
            <a:r>
              <a:rPr lang="en-US" sz="1800" b="1" dirty="0"/>
              <a:t>Exposure: </a:t>
            </a:r>
            <a:r>
              <a:rPr lang="en-US" sz="1800" b="1" dirty="0"/>
              <a:t>Filtered Shade</a:t>
            </a:r>
            <a:br>
              <a:rPr lang="en-US" sz="1800" b="1" dirty="0"/>
            </a:br>
            <a:r>
              <a:rPr lang="en-US" sz="1800" b="1" dirty="0"/>
              <a:t>Water </a:t>
            </a:r>
            <a:r>
              <a:rPr lang="en-US" sz="1800" b="1" dirty="0"/>
              <a:t>Requirements: </a:t>
            </a:r>
            <a:r>
              <a:rPr lang="en-US" sz="1800" b="1" dirty="0"/>
              <a:t>Medium</a:t>
            </a:r>
            <a:endParaRPr lang="en-US" sz="1800" dirty="0">
              <a:latin typeface="Times New Roman" pitchFamily="18" charset="0"/>
              <a:cs typeface="Times New Roman" pitchFamily="18" charset="0"/>
            </a:endParaRPr>
          </a:p>
        </p:txBody>
      </p:sp>
      <p:pic>
        <p:nvPicPr>
          <p:cNvPr id="6146" name="Picture 2" descr="http://media.grasslands.co.uk/media/catalog/category/aquilecrimsta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857" y="8930"/>
            <a:ext cx="6604000" cy="48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4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 y="4724400"/>
            <a:ext cx="9127725" cy="2133600"/>
          </a:xfrm>
        </p:spPr>
        <p:txBody>
          <a:bodyPr>
            <a:normAutofit/>
          </a:bodyPr>
          <a:lstStyle/>
          <a:p>
            <a:r>
              <a:rPr lang="en-US" sz="2800" b="1" i="1" dirty="0">
                <a:latin typeface="Times New Roman" pitchFamily="18" charset="0"/>
                <a:cs typeface="Times New Roman" pitchFamily="18" charset="0"/>
              </a:rPr>
              <a:t>Allium </a:t>
            </a:r>
            <a:r>
              <a:rPr lang="en-US" sz="2800" b="1" i="1" dirty="0" err="1">
                <a:latin typeface="Times New Roman" pitchFamily="18" charset="0"/>
                <a:cs typeface="Times New Roman" pitchFamily="18" charset="0"/>
              </a:rPr>
              <a:t>schoenoprasum</a:t>
            </a:r>
            <a:r>
              <a:rPr lang="en-US" sz="2800" b="1" dirty="0">
                <a:latin typeface="Times New Roman" pitchFamily="18" charset="0"/>
                <a:cs typeface="Times New Roman" pitchFamily="18" charset="0"/>
              </a:rPr>
              <a:t>  Chives</a:t>
            </a:r>
            <a:r>
              <a:rPr lang="en-US" sz="3100" b="1" i="1" dirty="0">
                <a:latin typeface="Times New Roman" pitchFamily="18" charset="0"/>
                <a:cs typeface="Times New Roman" pitchFamily="18" charset="0"/>
              </a:rPr>
              <a:t/>
            </a:r>
            <a:br>
              <a:rPr lang="en-US" sz="3100" b="1" i="1" dirty="0">
                <a:latin typeface="Times New Roman" pitchFamily="18" charset="0"/>
                <a:cs typeface="Times New Roman" pitchFamily="18" charset="0"/>
              </a:rPr>
            </a:br>
            <a:r>
              <a:rPr lang="en-US" sz="2200" dirty="0">
                <a:latin typeface="Times New Roman" pitchFamily="18" charset="0"/>
                <a:cs typeface="Times New Roman" pitchFamily="18" charset="0"/>
              </a:rPr>
              <a:t>Flowers have red sepals and white petals with a red basal spot and long red spurs. Foliage forms erect clumps on branching stems..</a:t>
            </a:r>
            <a:br>
              <a:rPr lang="en-US" sz="2200" dirty="0">
                <a:latin typeface="Times New Roman" pitchFamily="18" charset="0"/>
                <a:cs typeface="Times New Roman" pitchFamily="18" charset="0"/>
              </a:rPr>
            </a:br>
            <a:r>
              <a:rPr lang="en-US" sz="1800" b="1" dirty="0"/>
              <a:t>Mature Height: </a:t>
            </a:r>
            <a:r>
              <a:rPr lang="en-US" sz="1800" b="1" dirty="0"/>
              <a:t>24-30”  </a:t>
            </a:r>
            <a:r>
              <a:rPr lang="en-US" sz="1800" b="1" dirty="0"/>
              <a:t>Mature Spread: </a:t>
            </a:r>
            <a:r>
              <a:rPr lang="en-US" sz="1800" b="1" dirty="0"/>
              <a:t>24-30”  </a:t>
            </a:r>
            <a:r>
              <a:rPr lang="en-US" sz="1800" b="1" dirty="0"/>
              <a:t>Exposure: </a:t>
            </a:r>
            <a:r>
              <a:rPr lang="en-US" sz="1800" b="1" dirty="0"/>
              <a:t>Filtered Shade</a:t>
            </a:r>
            <a:br>
              <a:rPr lang="en-US" sz="1800" b="1" dirty="0"/>
            </a:br>
            <a:r>
              <a:rPr lang="en-US" sz="1800" b="1" dirty="0"/>
              <a:t>Water </a:t>
            </a:r>
            <a:r>
              <a:rPr lang="en-US" sz="1800" b="1" dirty="0"/>
              <a:t>Requirements: </a:t>
            </a:r>
            <a:r>
              <a:rPr lang="en-US" sz="1800" b="1" dirty="0"/>
              <a:t>Medium</a:t>
            </a:r>
            <a:endParaRPr lang="en-US" sz="1800" dirty="0">
              <a:latin typeface="Times New Roman" pitchFamily="18" charset="0"/>
              <a:cs typeface="Times New Roman" pitchFamily="18" charset="0"/>
            </a:endParaRPr>
          </a:p>
        </p:txBody>
      </p:sp>
      <p:pic>
        <p:nvPicPr>
          <p:cNvPr id="7172" name="Picture 4" descr="Chives, Com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1" y="1331"/>
            <a:ext cx="4241991" cy="492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8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 y="4724400"/>
            <a:ext cx="9127725" cy="2133600"/>
          </a:xfrm>
        </p:spPr>
        <p:txBody>
          <a:bodyPr>
            <a:normAutofit/>
          </a:bodyPr>
          <a:lstStyle/>
          <a:p>
            <a:r>
              <a:rPr lang="en-US" sz="2800" b="1" i="1" dirty="0">
                <a:latin typeface="Times New Roman" pitchFamily="18" charset="0"/>
                <a:cs typeface="Times New Roman" pitchFamily="18" charset="0"/>
              </a:rPr>
              <a:t>Aster </a:t>
            </a:r>
            <a:r>
              <a:rPr lang="en-US" sz="2800" b="1" i="1" dirty="0" err="1">
                <a:latin typeface="Times New Roman" pitchFamily="18" charset="0"/>
                <a:cs typeface="Times New Roman" pitchFamily="18" charset="0"/>
              </a:rPr>
              <a:t>alpinus</a:t>
            </a:r>
            <a:r>
              <a:rPr lang="en-US" sz="2800" b="1" i="1" dirty="0">
                <a:latin typeface="Times New Roman" pitchFamily="18" charset="0"/>
                <a:cs typeface="Times New Roman" pitchFamily="18" charset="0"/>
              </a:rPr>
              <a:t> 'Goliath' </a:t>
            </a:r>
            <a:r>
              <a:rPr lang="en-US" sz="2800" b="1" dirty="0">
                <a:latin typeface="Times New Roman" pitchFamily="18" charset="0"/>
                <a:cs typeface="Times New Roman" pitchFamily="18" charset="0"/>
              </a:rPr>
              <a:t>Goliath Alpine Aster</a:t>
            </a:r>
            <a:r>
              <a:rPr lang="en-US" sz="3100" b="1" i="1" dirty="0">
                <a:latin typeface="Times New Roman" pitchFamily="18" charset="0"/>
                <a:cs typeface="Times New Roman" pitchFamily="18" charset="0"/>
              </a:rPr>
              <a:t/>
            </a:r>
            <a:br>
              <a:rPr lang="en-US" sz="3100" b="1" i="1" dirty="0">
                <a:latin typeface="Times New Roman" pitchFamily="18" charset="0"/>
                <a:cs typeface="Times New Roman" pitchFamily="18" charset="0"/>
              </a:rPr>
            </a:br>
            <a:r>
              <a:rPr lang="en-US" sz="2200" dirty="0">
                <a:latin typeface="Times New Roman" pitchFamily="18" charset="0"/>
                <a:cs typeface="Times New Roman" pitchFamily="18" charset="0"/>
              </a:rPr>
              <a:t>Lavender daisy-like </a:t>
            </a:r>
            <a:r>
              <a:rPr lang="en-US" sz="2200" dirty="0">
                <a:latin typeface="Times New Roman" pitchFamily="18" charset="0"/>
                <a:cs typeface="Times New Roman" pitchFamily="18" charset="0"/>
              </a:rPr>
              <a:t>flowers on sturdy stems appear above a low lying clump of </a:t>
            </a:r>
            <a:r>
              <a:rPr lang="en-US" sz="2200" dirty="0">
                <a:latin typeface="Times New Roman" pitchFamily="18" charset="0"/>
                <a:cs typeface="Times New Roman" pitchFamily="18" charset="0"/>
              </a:rPr>
              <a:t>foliage in late spring. </a:t>
            </a:r>
            <a:r>
              <a:rPr lang="en-US" sz="2200" dirty="0">
                <a:latin typeface="Times New Roman" pitchFamily="18" charset="0"/>
                <a:cs typeface="Times New Roman" pitchFamily="18" charset="0"/>
              </a:rPr>
              <a:t>Displays well in rock gardens</a:t>
            </a:r>
            <a:r>
              <a:rPr lang="en-US" sz="2200" dirty="0">
                <a:latin typeface="Times New Roman" pitchFamily="18" charset="0"/>
                <a:cs typeface="Times New Roman" pitchFamily="18" charset="0"/>
              </a:rPr>
              <a:t>.</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1800" b="1" dirty="0"/>
              <a:t>Mature Height: 6-12”  Mature Spread: </a:t>
            </a:r>
            <a:r>
              <a:rPr lang="en-US" sz="1800" b="1" dirty="0"/>
              <a:t>15-18”  </a:t>
            </a:r>
            <a:r>
              <a:rPr lang="en-US" sz="1800" b="1" dirty="0"/>
              <a:t>Exposure: </a:t>
            </a:r>
            <a:r>
              <a:rPr lang="en-US" sz="1800" b="1" dirty="0"/>
              <a:t>Sun to filtered shade</a:t>
            </a:r>
            <a:br>
              <a:rPr lang="en-US" sz="1800" b="1" dirty="0"/>
            </a:br>
            <a:r>
              <a:rPr lang="en-US" sz="1800" b="1" dirty="0"/>
              <a:t>Water </a:t>
            </a:r>
            <a:r>
              <a:rPr lang="en-US" sz="1800" b="1" dirty="0"/>
              <a:t>Requirements: Low</a:t>
            </a:r>
            <a:endParaRPr lang="en-US" sz="1800" dirty="0">
              <a:latin typeface="Times New Roman" pitchFamily="18" charset="0"/>
              <a:cs typeface="Times New Roman" pitchFamily="18" charset="0"/>
            </a:endParaRPr>
          </a:p>
        </p:txBody>
      </p:sp>
      <p:pic>
        <p:nvPicPr>
          <p:cNvPr id="8194" name="Picture 2" descr="Aster alpinus 'Goliath' - astra alpín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714" y="71438"/>
            <a:ext cx="6386286"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5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333</Words>
  <Application>Microsoft Office PowerPoint</Application>
  <PresentationFormat>On-screen Show (4:3)</PresentationFormat>
  <Paragraphs>67</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Herbaceous Perennials for the 2014 Plant Sale</vt:lpstr>
      <vt:lpstr>Sonoran Sunset Hyssop  Agastache cana ‘Sonoran Sunset' A compact form of the double bubble mint with aromatic, textured foliage on rigid, branched stems. Produces loose spikes of rich pink tubular flowers with a bubble gum fragrance. Blooms mid-summer to fall. Mature Height: 15” Mature Spread: 12-15" Exposure: Sun Water Requirements: Low </vt:lpstr>
      <vt:lpstr>Coronado Hyssop  Agastache aurantiaca ‘Coronado' Large numbers of curved, pale orange flowers from midsummer to autumn frost. This silvery-leaved southwestern wildflower with slim, branched stems has an intensely minty fragrance when handled or crushed. Sunny, well drained sites. Mature Height: 15-18” Mature Spread: 12-15" Exposure: Sun Water Requirements: Low </vt:lpstr>
      <vt:lpstr>Sunset Hyssop  Agastache rupestris  Bold spikes of sunset-orange flowers from August to frost with a wonderful root beer aroma, thrives in a hot dry climate.  Also called licorice mint. Hummingbird magnet. Mature Height: 2-3’ Mature Spread: 2-3’ Exposure: Sun Water Requirements: Low </vt:lpstr>
      <vt:lpstr>Anemone x hybrida 'Honorine Jobert‘ Anenome Substantial mounds of large leaves are palmately compound with three lobes. The long branching stems are topped in fall by 2 to 3" single white blooms with 7 to 9 petals each. Excellent for cutting. Mature Height: 30-36” Mature Spread: 30-36" Exposure: Filtered Shade Water Requirements: Medium </vt:lpstr>
      <vt:lpstr>Filigree Daisy Anthemis marschalliana A low mound with fuzzy, finely dissected, silvery-gray leaves, and yellow daisy-like flowers on erect stems. Blooms early summer. Xeric. Mature Height: 12-15”  Mature Spread: 12-15”  Exposure: Sun  Water Requirements: Low</vt:lpstr>
      <vt:lpstr>Aquilegia 'Crimson Star' Crimson Star Columbine Flowers have red sepals and white petals with a red basal spot and long red spurs. Foliage forms erect clumps on branching stems.. Mature Height: 24-30”  Mature Spread: 24-30”  Exposure: Filtered Shade Water Requirements: Medium</vt:lpstr>
      <vt:lpstr>Allium schoenoprasum  Chives Flowers have red sepals and white petals with a red basal spot and long red spurs. Foliage forms erect clumps on branching stems.. Mature Height: 24-30”  Mature Spread: 24-30”  Exposure: Filtered Shade Water Requirements: Medium</vt:lpstr>
      <vt:lpstr>Aster alpinus 'Goliath' Goliath Alpine Aster Lavender daisy-like flowers on sturdy stems appear above a low lying clump of foliage in late spring. Displays well in rock gardens. Mature Height: 6-12”  Mature Spread: 15-18”  Exposure: Sun to filtered shade Water Requirements: Low</vt:lpstr>
      <vt:lpstr>Callirhoe involucrata  Prairie Winecups A low mound of trailing stems with rounded, rich green leaves and vivid, reddish-purple cup-shaped flowers.  Will cascade over rocks or walls, or scramble through other plants. Mature Height: 6-12”  Mature Spread: 2-3’  Exposure: Sun  Water Requirements: Low</vt:lpstr>
      <vt:lpstr>Clematis integrifolia ‘Mongolian Bells’ Bush Clematis Solitary, bell-shaped flowers ranging from white to indigo and pink appear at the ends of the stems over a compact mound of foliage from May through September. Fuzzy seed heads follow in autumn. Can be pruned hard in late winter Mature Height: 10-14” Mature Spread: 12-15" Exposure: Sun to Filtered Shade Water Requirements: Medium </vt:lpstr>
      <vt:lpstr>Delphinium X Pacific Giant "Blue Bird“ Blue Bird Delphinium Stout stalks rocket skyward to narrow spikes of medium blue, 3” double flowers with a white bee. Deeply divided, rich green leaves form a heavy clump. Mature Height: 3-5’ Mature Spread: 2-3’ Exposure: Sun Water Requirements: Medium </vt:lpstr>
      <vt:lpstr>Delphinium X Pacific Giant ‘Black Knight’ Delphinium Tightly packed racemes of midnight blue  3” double flowers with black bees in long, slender spikes rise from a large clump of deeply cut maple-like leaves. Mature Height: 3-5’ Mature Spread: 2-3’ Exposure: Sun Water Requirements: Medium </vt:lpstr>
      <vt:lpstr>Coral Canyon Twinspur   Diascia integerrima  "Coral Canyon" Soft pink, oval-shaped flowers form a cloud over the plant.  Blooms all summer. Mature Height: 15” Mature Spread: 12”  Exposure: Sun  Water Requirements: Moderate</vt:lpstr>
      <vt:lpstr>Old-Fashioned Bleeding Heart   Dicentra spectabilis Arching stems of nodding, pink heart-shaped flowers in late spring to early summer over a clump of deeply cut, rich green foliage.  Mature Height: 2-3’ Mature Spread: 18-24”  Exposure: Shade  Water Requirements: Moderate</vt:lpstr>
      <vt:lpstr>Sunset Foxglove  Digitalis obscura Willow-like, narrow leaves, erect stems with spikes of dark orange, tubular flowers with spotted throats arranged on one side of the flower stalk. Mature Height: 14-24” Mature Spread: 15-20” Exposure: Sun Water Requirements: Moderate</vt:lpstr>
      <vt:lpstr>‘Cheyenne Spirit’ Coneflower  Echinacea 'Cheyenne Spirit' A compact, well-branched perennial hybrid.  Dark green leaves in a basal clump and along the stems. Large, fragrant, showy flowers bloom in their first year in a mix of colors including red, scarlet, orange, purple, yellow, cream and white. Mature Height: 18-30” Mature Spread: 10*20” Exposure: Sun Water Requirements: Moderate</vt:lpstr>
      <vt:lpstr>Red Feather Bugloss  Echium amoenum "Red Feathers“ Upright, leafy stalks ending in spikes of rusty-red blooms grow from a crown of foliage from spring through summer. Mature Height: 12-20”  Mature Spread: 12-15”  Exposure: Sun  Water Requirements: Low</vt:lpstr>
      <vt:lpstr>Orange Carpet Hummingbird Trumpet   Epilobium canum garettii "Orange Carpet“ (Zauschneria garrettii) Outstanding performer.  Bright orange-red tubular flowers in late summer to fall on slender, hairy stems with light-green leaves.  Will cascade over rocks and walls.  Hummingbirds love it! Mature Height: 6”  Mature Spread: 15-24”  Exposure: Sun  Water Requirements: Low</vt:lpstr>
      <vt:lpstr>KANNAH CREEK® Buckwheat Eriogonum umbellatum var. aureum ‘Psdowns’ Leaves dark green with white undersides, grows in matting rosettes and turns a rich red color in the fall and winter. Thin stalks form umbrella-like clusters of bright yellow flowers in summer which turn orange as they age. Mature Height: 6-12”  Mature Spread: 12-24”  Exposure: Sun  Water Requirements: Very Low</vt:lpstr>
      <vt:lpstr>Golden Storksbill  Erodium chrysanthum A low mound of gray-green, fern-like foliage forms a backdrop for the fragrant, soft yellow, geranium-like flowers from early spring until late summer. Mature Height: 8-10”  Mature Spread: 10-25”  Exposure: Sun  Water Requirements: Low</vt:lpstr>
      <vt:lpstr>Dalmatian Pink Cranesbill Geranium dalmaticum Low-growing diminutive geranium with early summer pink flowers. Glossy green, aromatic leaves turn red in fall. Excellent choice for small spaces, rock gardens and permanent containers. Mature Height: 4-6” Mature Spread: 12-18” Exposure: Sun to part sun Water Requirements: Moderate</vt:lpstr>
      <vt:lpstr>Adriatic Cranesbill  Geranium macrorrhizum Creeping rhizomes give rise to dense, bushy stems with aromatic leaves.  Clusters of magenta blossoms appear above the foliage from mid-spring to early summer. Mature Height: 12-15”  Mature Spread: 18-24”  Exposure: Shade  Water Requirements: Low</vt:lpstr>
      <vt:lpstr>“Snow Angel” Coral Bells  Heuchera sanguinea "Snow Angel" Rounded, broadly lobed leaves with creamy variegation form tidy clumps.  Slender spikes of dainty pinkish-red or coral flowers bloom above the foliage from late spring into summer. Mature Height: 12-18” Mature Spread: 10-15” Exposure: Sun to part sun Water Requirements: Moderate</vt:lpstr>
      <vt:lpstr>Cream Variegated Iris  Iris pallida 'Argentea Variegata" Long, linear leaves are vertically striped with cream bands. Large grape-scented, lavender blossoms are held above the foliage on strong stems in late spring. Mature Ht: 2-3’  Mature Spread: 12-18”  Exposure: Part Shade  Water Requirements: Low</vt:lpstr>
      <vt:lpstr>Regal Torch Lily  Kniphofia caulescens Rich, blue, narrow grass-like foliage in thick clumps.  Spikes of flowers are composed of tubular florets in coral, fading to yellow, and open from the bottom of the spike upwards.  A hummingbird magnet in mid to late summer. Mature Height: 3-4’ Mature Spread: 18-24” Exposure: Sun Water Requirements: Low</vt:lpstr>
      <vt:lpstr>English Lavender  Lavandula augustifolia "Hidcote" Thin spikes of dark purple-violet flowers above needle-like, silvery foliage.  Very aromatic.  Keep crowns of plants dry to prevent crown rot. Mature Height: 8-12” Mature Spread: 8-12” Exposure: Sun Water Requirements: Low</vt:lpstr>
      <vt:lpstr>Grosso Lavender Lavandula x intermedia "Grosso“ Short, linear leaves on woody stems are highly aromatic.  Plant forms a mounded clump topped with very fragrant, lavender-blue flowers in large, full spikes held above the foliage. Mature Height: 2-3’  Mature Spread: 2-3’  Exposure: Sun  Water Requirements: Low</vt:lpstr>
      <vt:lpstr>Gayfeather/Blazing Star Liatris spicata 'Floristan Violet'   Whorls of pointed, linear leaves grow up a stalk that arises from a corm, topped off with a bottlebrush-shaped spike of violet-purple flowers in summer. Good for cut flowers. Mature Height: 2-3’ Mature Spread:18-24” Exposure: Sun Water Requirements: Low</vt:lpstr>
      <vt:lpstr>“Goldflame” Honeysuckle Lonicera x heckrottii 'Goldflame'  A twining mass of woody stems covered by oval, sea green leaves producing pink fragrant tubular flowers with yellow throats flaring out with a reddish-orange blush. Mature Height: Vine 10-15’  Mature Spread: 4’  Exposure: Sun  Water Requirements: Medium</vt:lpstr>
      <vt:lpstr>Desert Four-O'-Clock  Mirabilis multiflora A wide spreading mound with rigid stems and thick, wedge-shaped, bluish-green leaves hosting large, trumpet-like, magenta flowers from mid to late summer.  Do not water once established. Mature Height: 1-3’ Mature Spread: 2-4’  Exposure: Sun  Water Requirements: Very Low</vt:lpstr>
      <vt:lpstr>Scarlet Bee Balm  Monarda 'Gardenview Scarlet' Spidery red flowers in a circular cluster on upright stalks spring from a dense clump of mint scented, rich green foliage. Attractive to hummingbirds, butterflies and bees. Mature Height: 2-3’ Mature Spread: 1-2’  Exposure: Sun to part shade Water Requirements: Medium</vt:lpstr>
      <vt:lpstr>Hopflower Oregano Origanum libanoticum Vigorous, trailing herb with hop-like bracts of lavender and chartreuse through the summer months, turning brown and dry in autumn. Looks best when cascading over a raised bed, rock garden or container Mature Height: 10-15” Mature Spread: 18-24”  Exposure: Sun  Water Requirements: Medium</vt:lpstr>
      <vt:lpstr>“Avalanche” White Dwarf Sun Daisy Osteospermum "Avalanche“ Nearly succulent, evergreen leaves, topped by shimmering, 3" white daisies spring-fall. Mature Height: 10-12”  Mature Spread: 12-15”  Exposure: Sun to part sun   Water Requirements: Low</vt:lpstr>
      <vt:lpstr>“Purple Mountain” Sun Daisy Osteospermum barberiae compactum 'Purple Mountain' This hardy daisy forms evergreen clumps of foliage that become completely covered with bright purple daisies from April through June. Mature Height: 8-10”  Mature Spread: 10-12”  Exposure: Sun to part sun   Water Requirements: Low</vt:lpstr>
      <vt:lpstr>'Alexander Fleming' Peony Paeonia lactiflora 'Alexander Fleming' Large double flowers with showy pink petals, fading to paler pink around the edges, are borne in spring above a long-lived mass of rich green, divided foliage. Mature Height: 2-3’  Mature Spread: 2-3’  Exposure: Sun  Water Requirements: Medium</vt:lpstr>
      <vt:lpstr>Duchesse de Nemours Peony  Paeonia lactiflora "Duchesse de Nemours"  Large, double cream-white fragrant flowers above a dense, rounded clump of dark green leaves.  Blooms in summer. Mature Height: 2-3’ Mature Spread: 2-3’ Exposure: Sun Water Requirements: Medium</vt:lpstr>
      <vt:lpstr>'Felix Crousse'  Peony Paeonia lactiflora 'Felix Crousse'  Large, double rose-red flowers cover a broad, rounded clump of thick, dark green leaves. Blooms late spring. Mature Height: 2-3’  Mature Spread: 2-3’  Exposure: Sun  Water Requirements: Medium</vt:lpstr>
      <vt:lpstr>Prince of Orange Oriental Poppy  Papaver orientale 'Prince of Orange'  Stout stems and long leaves with coarse, bristly hairs support large, orange blossoms with crepe paper-like petals from late spring into early summer. Mature Height: 3-4’ Mature Spread: 24-30” Exposure: Sun Water Requirements: Low</vt:lpstr>
      <vt:lpstr>“Prairie Jewel” Penstemon Penstemon grandiflorus "Prairie Jewel“ Spikes of giant flowers ranging from pure white through lavender, rose pink, and deep purple-violet in summer.  Silvery foliage rosettes are attractive all year.   Mature Height: 2-3’  Mature Spread: 8-12”  Exposure: Sun  Water Requirements: Low</vt:lpstr>
      <vt:lpstr>Grand Mesa Penstemon  Penstemon mensarum  Rich cobalt blue flowers with lavender throats on stout, leafy stalks above rich green glossy foliage with pointed leaves.  Blooms in late spring. Evergreen foliage turns orange-red in fall. Mature Height: 24-30” Mature Spread: 10-15” Exposure: Sun Water Requirements: Moderate to Low</vt:lpstr>
      <vt:lpstr>Carolyn’s Hope Beardtongue  Penstemon x mexicali 'Carolyn's Hope'   Narrow, glossy, dark green leaves form an attractive mound, highlighted by rosy pink blossoms produced all summer. A portion of the royalty of each plant will be donated for breast cancer research. Mature Height: 12-15” Mature Spread: 8-12” Exposure: Sun Water Requirements: Low</vt:lpstr>
      <vt:lpstr>“Little Spire” Russian Sage Perovskia atriplicifolia 'Little Spire'  Small, rich blue flowers circle branched spikes rising during mid- to late summer on slender, downy white stems bearing fragrant, finely cut, grayish- green leaves. Forms an open rounded shrub more upright and compact than the species. Mature Height: 2-3’  Mature Spread: 2-3’  Exposure: Sun  Water Requirements: Very Low</vt:lpstr>
      <vt:lpstr>Variegated Jacob's Ladder  Polemonium caeruleum "Brise D'Anjou"  Pinnately divided leaves, with each leaflet edged in creamy white, form striking clumps that draw immediate attention. Clusters of blue flowers are produced above the foliage in mid-spring to early summer. Mature Height: 18-24” Mature Spread: 15-18” Exposure: Shade to part shade Water Requirements: Medium</vt:lpstr>
      <vt:lpstr>Pasqueflower  Pulsatilla vulgaris Silvery, furry buds open to cup-shaped purple flowers with prominent yellow stamens.  Attractive fuzzy seed heads.  Deeply cut, lacy attractive foliage. Mature Height: 6-12”  Mature Spread: 8-12”  Exposure: Part shade  Water Requirements: Low</vt:lpstr>
      <vt:lpstr>‘Red Clock’ Pasqueflower  Pulsatilla vulgaris "Red Clock"  Clumps of deeply fringed leaves give rise in early spring to short stalks bearing velvety, dark red, single blossoms. Mature Height: 8-12” Mature Spread:  8-12” Exposure: Part shade Water Requirements: Low</vt:lpstr>
      <vt:lpstr>Pitcher Sage  Salvia azurea grandiflora A tall-grass prairie native with slender, elongated oval leaves of light green on very tall, branched stems. Produces spikes of sky blue flowers in late summer. Ideal for dry locations and background color. Mature Height: 2-4’  Mature Spread: 2-3’  Exposure: Sun  Water Requirements: Low</vt:lpstr>
      <vt:lpstr>Platinum Sage  Salvia daghestanica ‘Platinum’ Low rosettes of silver, woolly, narrow leaves with wavy margins form a tight clump wide in well drained soils. Spikes of slender purple-blue blossoms are produced from mid-summer to fall. Mature Height: 10-12”  Mature Spread: 10-12”  Exposure: Sun  Water Requirements: Low</vt:lpstr>
      <vt:lpstr>‘Purple Rain’ Salvia  Salvia verticillata "Purple Rain"  Broad, arrow-shaped leaves form a backdrop for leafy, branched, arching flower stems.  Purple flowers are produced in whorls over the foliage, and have pronounced whiskery stamens.  Deadheading prolongs bloom period. Mature Height: 15-30” Mature Spread:  18-24” Exposure: Sun Water Requirements: Medium</vt:lpstr>
      <vt:lpstr>‘Fireworks’ Goldenrod  Solidago rugosa 'Fireworks'  Rough-textured stems grow to 2 feet tall or more, topped in late summer with branched panicles of golden yellow flowers that give the appearance of summer fireworks. Mature Height: 2-3’ Mature Spread:  18-24” Exposure: Part shade Water Requirements: Medium</vt:lpstr>
      <vt:lpstr>Silver (Wooly) Speedwell  Veronica spicata incana  A low clump of long-lasting silvery foliage with narrow spikes of rich blue flowers in midsummer.  A good cut flower. Mature Height: 12-18” Mature Spread:  12-18” Exposure: Sun Water Requirements: Low</vt:lpstr>
      <vt:lpstr>Ground Cover/Low Growers</vt:lpstr>
      <vt:lpstr>‘Blue Waterfall’ Serbian Bellflower Campanula poscharskyana "Blue Waterfall"  Small, medium green leaves form a low, wide-spreading groundcover that will cascade over walls and rocks.  Carpets of blue, star-shaped flowers are produced from late spring to early summer, re-blooming from mid-summer through frost.  Mature Height: 8-10” Mature Spread:  2-3’ Exposure: Part shade Water Requirements: Medium</vt:lpstr>
      <vt:lpstr>Leadwort Ceratostigma plumbaginoides Striking cobalt-blue flowers in mid to late summer, shiny green leaves form an attractive groundcover.  Turns bright red in fall. Mature Height: 8-12”Mature Spread: 18-24”  Exposure: Adaptable  Water Requirements: Low</vt:lpstr>
      <vt:lpstr>Convallaria majalis Lilly of the Valley Thick masses of dark green, broad, oval leaves sport short stalks with dangling, bell-shaped, white flowers that are sweetly fragrant. This plant is poisonous if eaten. Mature Height: 6-12”Mature Spread: 12-15”  Exposure: Shade  Water Requirements: Medium</vt:lpstr>
      <vt:lpstr>Delosperma floribundum "Starburst" Starburst Ice Plant Cushion-shaped plants are graced with satiny, deep pink, white-throated flowers from June through frost.  Prefers full sun and needs dry winter conditions.  Hardiest of all the ice plant cultivars. Mature Height: 4-6”Mature Spread: 10-12”  Exposure: Sun  Water Requirements: Low</vt:lpstr>
      <vt:lpstr>“Silver Beacon” Spotted Dead Nettle  Lamium maculatum "Silver Beacon" A thick bed of spreading silvery-white leaves with a dark green edge.  Small spikes of tubular pale pink flowers in early to late spring.  Lights up a shady area! Mature Height: 6-12”  Mature Spread: 12-18”  Exposure: Shade  Water Requirements: Medium</vt:lpstr>
      <vt:lpstr>Bitterroot  Lewisia cotyledon 'Special Mix‘ Deep green, leathery leaves form a basal rosette. Flowers are a mix of white, pink, salmon, yellow, or orange and borne on slender stalks above the foliage in spring to summer. Needs well drained soil for best success. Mature Height: 5-8”  Mature Spread: 4-8”  Exposure: Sun  Water Requirements: Low</vt:lpstr>
      <vt:lpstr>Smokey Hills Skullcap Scutellaria resinosa "Smokey Hills" Low mats of gray-green leaves form a tight, compact groundcover.  Spikes of purple, arching, hooded flowers with white lips cover the plant in late spring-early summer. Mature Height: 6-12”  Mature Spread: 6-12”  Exposure: Sun  Water Requirements: Medium</vt:lpstr>
      <vt:lpstr>“Turquoise Tails” Stonecrop Sedum sediforme "Turquoise Tails" Bright blue, burro's tail-like foliage grows in robust, compact mounds, highlighted with upright stems with bright yellow flowers in summer.  A great groundcover.  Mature Height: 4-6”  Mature Spread: 8-12”  Exposure: Sun  Water Requirements: Low</vt:lpstr>
      <vt:lpstr>Partridge Feather Tanacetum densum amani Grown primarily for its finely cut, silvery-white foliage, resembling a tuft of delicately curled feathers.  Short stems with button-like gold flowers in midsummer.  Protect crowns from excess moisture to prevent rot. Mature Height: 6-8”  Mature Spread: 8-12”  Exposure: Sun  Water Requirements: Low</vt:lpstr>
      <vt:lpstr>Turkish Speedwell Veronica liwanensis Evergreen groundcover with small, shiny rounded leaves and masses of tiny, bright blue flowers in spring.  Great for between pavers and in rock gardens. Lighter blooms throughout summer. Mature Height: 2-3”  Mature Spread: 15-18”  Exposure: Sun to part sun  Water Requirements: Low</vt:lpstr>
      <vt:lpstr>"Crystal River" Speedwell Veronica "Crystal River" Hybrid between Turkish Veronica and Woolly Veronica, evergreen groundcover with small, rounded leaves. Completely covered with masses of tiny, cobalt blue flowers in spring, and blooming sporadically throughout the summer.. Mature Height: 2-3”  Mature Spread: 20-30”  Exposure: Sun to part sun  Water Requirements: Low</vt:lpstr>
      <vt:lpstr>Yellow Tufted Violet  Viola cornuta 'Yellow Perfection' Lemon yellow flowers above a spreading tuft of bright green foliage bloom from spring to mid-summer. May re-bloom when cool autumn weather returns. Mature Height: 6-10”  Mature Spread: 8-12”  Exposure: Sun to shade Water Requirements: Moderate</vt:lpstr>
      <vt:lpstr>Corsican Violets  Viola corsica Prolific purple-blue violets above a tuft of rich green foliage from early spring to late summer.  Reseeds.  Very cute! Mature Height: 6-8”  Mature Spread: 6-8”  Exposure: Sun to shade Water Requirements: Moderate</vt:lpstr>
      <vt:lpstr>Rocky Mountain Zinnia Zinnia grandiflora 'Gold On Blue‘ Narrow, blue-green leaves on wiry stems form a compact mound. Golden yellow flowers with orange anthers are produced throughout the summer. Ideal for xeric gardens. Mature Height: 6-8”  Mature Spread:8-12”  Exposure: Sun  Water Requirements: Very Low</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Herbaceous Perennials for the 2014 Plant Sale</dc:title>
  <dc:creator>Michelle</dc:creator>
  <cp:lastModifiedBy>Michelle</cp:lastModifiedBy>
  <cp:revision>1</cp:revision>
  <dcterms:created xsi:type="dcterms:W3CDTF">2014-05-08T02:18:18Z</dcterms:created>
  <dcterms:modified xsi:type="dcterms:W3CDTF">2014-05-08T02:26:44Z</dcterms:modified>
</cp:coreProperties>
</file>