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67A68B-57A9-4ED4-888D-97A6A99FBC60}"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166705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7A68B-57A9-4ED4-888D-97A6A99FBC60}"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318495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7A68B-57A9-4ED4-888D-97A6A99FBC60}"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169467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7A68B-57A9-4ED4-888D-97A6A99FBC60}"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235166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67A68B-57A9-4ED4-888D-97A6A99FBC60}"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140017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67A68B-57A9-4ED4-888D-97A6A99FBC60}"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227928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67A68B-57A9-4ED4-888D-97A6A99FBC60}" type="datetimeFigureOut">
              <a:rPr lang="en-US" smtClean="0"/>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84210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67A68B-57A9-4ED4-888D-97A6A99FBC60}" type="datetimeFigureOut">
              <a:rPr lang="en-US" smtClean="0"/>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97686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7A68B-57A9-4ED4-888D-97A6A99FBC60}" type="datetimeFigureOut">
              <a:rPr lang="en-US" smtClean="0"/>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106067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7A68B-57A9-4ED4-888D-97A6A99FBC60}"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314557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7A68B-57A9-4ED4-888D-97A6A99FBC60}"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AA70F-874B-4EE9-B291-B7955FAB59FA}" type="slidenum">
              <a:rPr lang="en-US" smtClean="0"/>
              <a:t>‹#›</a:t>
            </a:fld>
            <a:endParaRPr lang="en-US"/>
          </a:p>
        </p:txBody>
      </p:sp>
    </p:spTree>
    <p:extLst>
      <p:ext uri="{BB962C8B-B14F-4D97-AF65-F5344CB8AC3E}">
        <p14:creationId xmlns:p14="http://schemas.microsoft.com/office/powerpoint/2010/main" val="22244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7A68B-57A9-4ED4-888D-97A6A99FBC60}" type="datetimeFigureOut">
              <a:rPr lang="en-US" smtClean="0"/>
              <a:t>5/7/2014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AA70F-874B-4EE9-B291-B7955FAB59FA}" type="slidenum">
              <a:rPr lang="en-US" smtClean="0"/>
              <a:t>‹#›</a:t>
            </a:fld>
            <a:endParaRPr lang="en-US"/>
          </a:p>
        </p:txBody>
      </p:sp>
    </p:spTree>
    <p:extLst>
      <p:ext uri="{BB962C8B-B14F-4D97-AF65-F5344CB8AC3E}">
        <p14:creationId xmlns:p14="http://schemas.microsoft.com/office/powerpoint/2010/main" val="36640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source=images&amp;cd=&amp;cad=rja&amp;docid=itbV0p-Mt2t24M&amp;tbnid=fdikNYYNXc8DLM:&amp;ved=0CAgQjRwwAA&amp;url=http://cutabovefw.com/shrub-care/&amp;ei=X22AUa7HGYK_yQHyjoGACw&amp;psig=AFQjCNFGoo7XYcaJCqcphlcjMuf4RPsnSQ&amp;ust=1367457503487921"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53623" cy="113669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90000"/>
          </a:bodyPr>
          <a:lstStyle/>
          <a:p>
            <a:r>
              <a:rPr lang="en-US" dirty="0" smtClean="0">
                <a:effectLst>
                  <a:outerShdw blurRad="38100" dist="38100" dir="2700000" algn="tl">
                    <a:srgbClr val="000000">
                      <a:alpha val="43137"/>
                    </a:srgbClr>
                  </a:outerShdw>
                </a:effectLst>
                <a:latin typeface="Arial Black" pitchFamily="34" charset="0"/>
              </a:rPr>
              <a:t>Shrubs, </a:t>
            </a:r>
            <a:r>
              <a:rPr lang="en-US" dirty="0" smtClean="0">
                <a:effectLst>
                  <a:outerShdw blurRad="38100" dist="38100" dir="2700000" algn="tl">
                    <a:srgbClr val="000000">
                      <a:alpha val="43137"/>
                    </a:srgbClr>
                  </a:outerShdw>
                </a:effectLst>
                <a:latin typeface="Arial Black" pitchFamily="34" charset="0"/>
              </a:rPr>
              <a:t>Bushes </a:t>
            </a:r>
            <a:r>
              <a:rPr lang="en-US" dirty="0" smtClean="0">
                <a:effectLst>
                  <a:outerShdw blurRad="38100" dist="38100" dir="2700000" algn="tl">
                    <a:srgbClr val="000000">
                      <a:alpha val="43137"/>
                    </a:srgbClr>
                  </a:outerShdw>
                </a:effectLst>
                <a:latin typeface="Arial Black" pitchFamily="34" charset="0"/>
              </a:rPr>
              <a:t>and </a:t>
            </a:r>
            <a:r>
              <a:rPr lang="en-US" dirty="0" smtClean="0">
                <a:effectLst>
                  <a:outerShdw blurRad="38100" dist="38100" dir="2700000" algn="tl">
                    <a:srgbClr val="000000">
                      <a:alpha val="43137"/>
                    </a:srgbClr>
                  </a:outerShdw>
                </a:effectLst>
                <a:latin typeface="Arial Black" pitchFamily="34" charset="0"/>
              </a:rPr>
              <a:t>Vines for the 2014 </a:t>
            </a:r>
            <a:r>
              <a:rPr lang="en-US" dirty="0" smtClean="0">
                <a:effectLst>
                  <a:outerShdw blurRad="38100" dist="38100" dir="2700000" algn="tl">
                    <a:srgbClr val="000000">
                      <a:alpha val="43137"/>
                    </a:srgbClr>
                  </a:outerShdw>
                </a:effectLst>
                <a:latin typeface="Arial Black" pitchFamily="34" charset="0"/>
              </a:rPr>
              <a:t>Plant Sale</a:t>
            </a:r>
            <a:endParaRPr lang="en-US" dirty="0">
              <a:effectLst>
                <a:outerShdw blurRad="38100" dist="38100" dir="2700000" algn="tl">
                  <a:srgbClr val="000000">
                    <a:alpha val="43137"/>
                  </a:srgbClr>
                </a:outerShdw>
              </a:effectLst>
              <a:latin typeface="Arial Black" pitchFamily="34" charset="0"/>
            </a:endParaRPr>
          </a:p>
        </p:txBody>
      </p:sp>
      <p:pic>
        <p:nvPicPr>
          <p:cNvPr id="1026" name="Picture 2" descr="http://cutabovefw.com/wp-content/uploads/2011/08/shrubs1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36694"/>
            <a:ext cx="9144000" cy="5991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309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7" y="4421684"/>
            <a:ext cx="9144000" cy="2399109"/>
          </a:xfrm>
        </p:spPr>
        <p:txBody>
          <a:bodyPr rtlCol="0">
            <a:normAutofit fontScale="90000"/>
          </a:bodyPr>
          <a:lstStyle/>
          <a:p>
            <a:pPr>
              <a:defRPr/>
            </a:pPr>
            <a:r>
              <a:rPr lang="en-US" sz="3400" b="1" dirty="0"/>
              <a:t/>
            </a:r>
            <a:br>
              <a:rPr lang="en-US" sz="3400" b="1" dirty="0"/>
            </a:br>
            <a:r>
              <a:rPr lang="en-US" sz="3400" b="1" dirty="0"/>
              <a:t>Hope For </a:t>
            </a:r>
            <a:r>
              <a:rPr lang="en-US" sz="3400" b="1" dirty="0"/>
              <a:t>Humanity Shrub </a:t>
            </a:r>
            <a:r>
              <a:rPr lang="en-US" sz="3400" b="1" dirty="0"/>
              <a:t>(COPF Parkland </a:t>
            </a:r>
            <a:r>
              <a:rPr lang="en-US" sz="3400" b="1" dirty="0"/>
              <a:t>series</a:t>
            </a:r>
            <a:r>
              <a:rPr lang="en-US" sz="3400" b="1" dirty="0"/>
              <a:t>, 1996). </a:t>
            </a:r>
            <a:br>
              <a:rPr lang="en-US" sz="3400" b="1" dirty="0"/>
            </a:br>
            <a:r>
              <a:rPr lang="en-US" sz="2600" dirty="0"/>
              <a:t>A hardy shrub </a:t>
            </a:r>
            <a:r>
              <a:rPr lang="en-US" sz="2600" dirty="0"/>
              <a:t>with </a:t>
            </a:r>
            <a:r>
              <a:rPr lang="en-US" sz="2600" dirty="0"/>
              <a:t>glossy, dark green </a:t>
            </a:r>
            <a:r>
              <a:rPr lang="en-US" sz="2600" dirty="0"/>
              <a:t>foliage</a:t>
            </a:r>
            <a:r>
              <a:rPr lang="en-US" sz="2600" dirty="0"/>
              <a:t>. Large clusters of deep red buds with high </a:t>
            </a:r>
            <a:r>
              <a:rPr lang="en-US" sz="2600" dirty="0"/>
              <a:t>centers </a:t>
            </a:r>
            <a:r>
              <a:rPr lang="en-US" sz="2600" dirty="0"/>
              <a:t>resemble small hybrid tea blooms. </a:t>
            </a:r>
            <a:r>
              <a:rPr lang="en-US" sz="2600" dirty="0"/>
              <a:t>Repeat blooms from </a:t>
            </a:r>
            <a:r>
              <a:rPr lang="en-US" sz="2600" dirty="0"/>
              <a:t>June until frost</a:t>
            </a:r>
            <a:r>
              <a:rPr lang="en-US" sz="2600" dirty="0"/>
              <a:t>.</a:t>
            </a:r>
            <a:br>
              <a:rPr lang="en-US" sz="2600" dirty="0"/>
            </a:br>
            <a:r>
              <a:rPr lang="en-US" sz="2300" b="1" dirty="0"/>
              <a:t>Mature Height: </a:t>
            </a:r>
            <a:r>
              <a:rPr lang="en-US" sz="2300" b="1" dirty="0"/>
              <a:t>5-6’  </a:t>
            </a:r>
            <a:r>
              <a:rPr lang="en-US" sz="2300" b="1" dirty="0"/>
              <a:t>Mature Spread: </a:t>
            </a:r>
            <a:r>
              <a:rPr lang="en-US" sz="2300" b="1" dirty="0"/>
              <a:t>3-4</a:t>
            </a:r>
            <a:r>
              <a:rPr lang="en-US" sz="2300" b="1" dirty="0"/>
              <a:t>’  Exposure: Sun  Zone </a:t>
            </a:r>
            <a:r>
              <a:rPr lang="en-US" sz="2300" b="1" dirty="0"/>
              <a:t>3</a:t>
            </a:r>
            <a:endParaRPr lang="en-US" sz="2300" dirty="0"/>
          </a:p>
        </p:txBody>
      </p:sp>
      <p:sp>
        <p:nvSpPr>
          <p:cNvPr id="94210"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3074" name="Picture 2" descr="Hope For Huma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43" y="0"/>
            <a:ext cx="5007429" cy="4929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520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7" y="4421684"/>
            <a:ext cx="9144000" cy="2399109"/>
          </a:xfrm>
        </p:spPr>
        <p:txBody>
          <a:bodyPr rtlCol="0">
            <a:normAutofit fontScale="90000"/>
          </a:bodyPr>
          <a:lstStyle/>
          <a:p>
            <a:pPr>
              <a:defRPr/>
            </a:pPr>
            <a:r>
              <a:rPr lang="en-US" sz="3400" b="1" dirty="0"/>
              <a:t/>
            </a:r>
            <a:br>
              <a:rPr lang="en-US" sz="3400" b="1" dirty="0"/>
            </a:br>
            <a:r>
              <a:rPr lang="en-US" sz="3400" b="1" dirty="0"/>
              <a:t>Marie </a:t>
            </a:r>
            <a:r>
              <a:rPr lang="en-US" sz="3400" b="1" dirty="0" err="1"/>
              <a:t>Bugnet</a:t>
            </a:r>
            <a:r>
              <a:rPr lang="en-US" sz="3400" b="1" dirty="0"/>
              <a:t> Hybrid </a:t>
            </a:r>
            <a:r>
              <a:rPr lang="en-US" sz="3400" b="1" dirty="0" err="1"/>
              <a:t>Rugosa</a:t>
            </a:r>
            <a:r>
              <a:rPr lang="en-US" sz="3400" b="1" dirty="0"/>
              <a:t> (</a:t>
            </a:r>
            <a:r>
              <a:rPr lang="en-US" sz="3400" b="1" dirty="0" err="1"/>
              <a:t>Bugnet</a:t>
            </a:r>
            <a:r>
              <a:rPr lang="en-US" sz="3400" b="1" dirty="0"/>
              <a:t>, </a:t>
            </a:r>
            <a:r>
              <a:rPr lang="en-US" sz="3400" b="1" dirty="0"/>
              <a:t>1963) </a:t>
            </a:r>
            <a:r>
              <a:rPr lang="en-US" sz="3400" b="1" dirty="0"/>
              <a:t/>
            </a:r>
            <a:br>
              <a:rPr lang="en-US" sz="3400" b="1" dirty="0"/>
            </a:br>
            <a:r>
              <a:rPr lang="en-US" sz="2600" dirty="0"/>
              <a:t>A lovely rose with elegant pointed </a:t>
            </a:r>
            <a:r>
              <a:rPr lang="en-US" sz="2600" dirty="0"/>
              <a:t>buds </a:t>
            </a:r>
            <a:r>
              <a:rPr lang="en-US" sz="2600" dirty="0"/>
              <a:t>that open to fragrant, snow-white double blooms. One </a:t>
            </a:r>
            <a:r>
              <a:rPr lang="en-US" sz="2600" dirty="0"/>
              <a:t>of </a:t>
            </a:r>
            <a:r>
              <a:rPr lang="en-US" sz="2600" dirty="0"/>
              <a:t>the earliest to bloom in spring, repeating well </a:t>
            </a:r>
            <a:br>
              <a:rPr lang="en-US" sz="2600" dirty="0"/>
            </a:br>
            <a:r>
              <a:rPr lang="en-US" sz="2600" dirty="0"/>
              <a:t>into fall. The shrub is </a:t>
            </a:r>
            <a:r>
              <a:rPr lang="en-US" sz="2600" dirty="0"/>
              <a:t>compact. </a:t>
            </a:r>
            <a:r>
              <a:rPr lang="en-US" sz="2600" dirty="0"/>
              <a:t>Canes are a rich red in winter</a:t>
            </a:r>
            <a:r>
              <a:rPr lang="en-US" sz="2600" dirty="0"/>
              <a:t>.</a:t>
            </a:r>
            <a:br>
              <a:rPr lang="en-US" sz="2600" dirty="0"/>
            </a:br>
            <a:r>
              <a:rPr lang="en-US" sz="2300" b="1" dirty="0"/>
              <a:t>Mature Height: </a:t>
            </a:r>
            <a:r>
              <a:rPr lang="en-US" sz="2300" b="1" dirty="0"/>
              <a:t>3-4’  </a:t>
            </a:r>
            <a:r>
              <a:rPr lang="en-US" sz="2300" b="1" dirty="0"/>
              <a:t>Mature Spread: </a:t>
            </a:r>
            <a:r>
              <a:rPr lang="en-US" sz="2300" b="1" dirty="0"/>
              <a:t>3-4</a:t>
            </a:r>
            <a:r>
              <a:rPr lang="en-US" sz="2300" b="1" dirty="0"/>
              <a:t>’  Exposure: Sun  Zone 3</a:t>
            </a:r>
            <a:endParaRPr lang="en-US" sz="2300" dirty="0"/>
          </a:p>
        </p:txBody>
      </p:sp>
      <p:sp>
        <p:nvSpPr>
          <p:cNvPr id="95234"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4098" name="Picture 2" descr="Marie Bug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6644" y="98228"/>
            <a:ext cx="4907642" cy="483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275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7" y="3929063"/>
            <a:ext cx="9144000" cy="2399109"/>
          </a:xfrm>
        </p:spPr>
        <p:txBody>
          <a:bodyPr rtlCol="0">
            <a:normAutofit fontScale="90000"/>
          </a:bodyPr>
          <a:lstStyle/>
          <a:p>
            <a:pPr>
              <a:defRPr/>
            </a:pPr>
            <a:r>
              <a:rPr lang="en-US" sz="3400" b="1" dirty="0"/>
              <a:t/>
            </a:r>
            <a:br>
              <a:rPr lang="en-US" sz="3400" b="1" dirty="0"/>
            </a:br>
            <a:r>
              <a:rPr lang="en-US" sz="3400" b="1" dirty="0"/>
              <a:t>New </a:t>
            </a:r>
            <a:r>
              <a:rPr lang="en-US" sz="3400" b="1" dirty="0"/>
              <a:t>Dawn Climber </a:t>
            </a:r>
            <a:r>
              <a:rPr lang="en-US" sz="3400" b="1" dirty="0"/>
              <a:t>(</a:t>
            </a:r>
            <a:r>
              <a:rPr lang="en-US" sz="3400" b="1" dirty="0" err="1"/>
              <a:t>Dreer</a:t>
            </a:r>
            <a:r>
              <a:rPr lang="en-US" sz="3400" b="1" dirty="0"/>
              <a:t>, 1930</a:t>
            </a:r>
            <a:r>
              <a:rPr lang="en-US" sz="3400" b="1" dirty="0"/>
              <a:t>) </a:t>
            </a:r>
            <a:r>
              <a:rPr lang="en-US" sz="3400" b="1" dirty="0"/>
              <a:t/>
            </a:r>
            <a:br>
              <a:rPr lang="en-US" sz="3400" b="1" dirty="0"/>
            </a:br>
            <a:r>
              <a:rPr lang="en-US" sz="3400" b="1" dirty="0"/>
              <a:t> </a:t>
            </a:r>
            <a:r>
              <a:rPr lang="en-US" sz="2600" dirty="0"/>
              <a:t>Silvery pink, pointed buds open to medium-size </a:t>
            </a:r>
            <a:r>
              <a:rPr lang="en-US" sz="2600" dirty="0"/>
              <a:t>double </a:t>
            </a:r>
            <a:r>
              <a:rPr lang="en-US" sz="2600" dirty="0"/>
              <a:t>blooms that are blush pink in some regions</a:t>
            </a:r>
            <a:r>
              <a:rPr lang="en-US" sz="2600" dirty="0"/>
              <a:t>, but </a:t>
            </a:r>
            <a:r>
              <a:rPr lang="en-US" sz="2600" dirty="0"/>
              <a:t>nearly white in the bright sun of higher </a:t>
            </a:r>
            <a:br>
              <a:rPr lang="en-US" sz="2600" dirty="0"/>
            </a:br>
            <a:r>
              <a:rPr lang="en-US" sz="2600" dirty="0"/>
              <a:t>elevations. The massive spring bloom is followed by </a:t>
            </a:r>
            <a:r>
              <a:rPr lang="en-US" sz="2600" dirty="0"/>
              <a:t>a </a:t>
            </a:r>
            <a:r>
              <a:rPr lang="en-US" sz="2600" dirty="0"/>
              <a:t>repeat bloom later in the season. Glossy green </a:t>
            </a:r>
            <a:r>
              <a:rPr lang="en-US" sz="2600" dirty="0"/>
              <a:t>foliage </a:t>
            </a:r>
            <a:r>
              <a:rPr lang="en-US" sz="2600" dirty="0"/>
              <a:t>on 10 to 15 foot canes that can either be </a:t>
            </a:r>
            <a:br>
              <a:rPr lang="en-US" sz="2600" dirty="0"/>
            </a:br>
            <a:r>
              <a:rPr lang="en-US" sz="2600" dirty="0"/>
              <a:t>trained to climb or left to trail</a:t>
            </a:r>
            <a:r>
              <a:rPr lang="en-US" sz="2600" dirty="0"/>
              <a:t>.</a:t>
            </a:r>
            <a:br>
              <a:rPr lang="en-US" sz="2600" dirty="0"/>
            </a:br>
            <a:r>
              <a:rPr lang="en-US" sz="2600" b="1" dirty="0"/>
              <a:t>Mature Height: </a:t>
            </a:r>
            <a:r>
              <a:rPr lang="en-US" sz="2600" b="1" dirty="0"/>
              <a:t>10-15’  </a:t>
            </a:r>
            <a:r>
              <a:rPr lang="en-US" sz="2600" b="1" dirty="0"/>
              <a:t>Mature Spread: 5</a:t>
            </a:r>
            <a:r>
              <a:rPr lang="en-US" sz="2600" b="1" dirty="0"/>
              <a:t>-15’  </a:t>
            </a:r>
            <a:r>
              <a:rPr lang="en-US" sz="2600" b="1" dirty="0"/>
              <a:t>Exposure: Sun  Zone </a:t>
            </a:r>
            <a:r>
              <a:rPr lang="en-US" sz="2600" b="1" dirty="0"/>
              <a:t>5</a:t>
            </a:r>
            <a:endParaRPr lang="en-US" sz="2600" dirty="0"/>
          </a:p>
        </p:txBody>
      </p:sp>
      <p:sp>
        <p:nvSpPr>
          <p:cNvPr id="96258"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5122" name="Picture 2" descr="New Daw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857" y="71437"/>
            <a:ext cx="4064000"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132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7" y="4421684"/>
            <a:ext cx="9144000" cy="2399109"/>
          </a:xfrm>
        </p:spPr>
        <p:txBody>
          <a:bodyPr rtlCol="0">
            <a:normAutofit fontScale="90000"/>
          </a:bodyPr>
          <a:lstStyle/>
          <a:p>
            <a:pPr>
              <a:defRPr/>
            </a:pPr>
            <a:r>
              <a:rPr lang="en-US" sz="3800" b="1" dirty="0"/>
              <a:t>Pink </a:t>
            </a:r>
            <a:r>
              <a:rPr lang="en-US" sz="3800" b="1" dirty="0" err="1"/>
              <a:t>Grootendorst</a:t>
            </a:r>
            <a:r>
              <a:rPr lang="en-US" sz="3800" b="1" dirty="0"/>
              <a:t>  </a:t>
            </a:r>
            <a:r>
              <a:rPr lang="en-US" sz="3400" b="1" dirty="0"/>
              <a:t/>
            </a:r>
            <a:br>
              <a:rPr lang="en-US" sz="3400" b="1" dirty="0"/>
            </a:br>
            <a:r>
              <a:rPr lang="en-US" sz="2900" b="1" dirty="0"/>
              <a:t>Hybrid </a:t>
            </a:r>
            <a:r>
              <a:rPr lang="en-US" sz="2900" b="1" dirty="0" err="1"/>
              <a:t>Rugosa</a:t>
            </a:r>
            <a:r>
              <a:rPr lang="en-US" sz="2900" b="1" dirty="0"/>
              <a:t> (FJ </a:t>
            </a:r>
            <a:r>
              <a:rPr lang="en-US" sz="2900" b="1" dirty="0"/>
              <a:t> </a:t>
            </a:r>
            <a:r>
              <a:rPr lang="en-US" sz="2900" b="1" dirty="0" err="1"/>
              <a:t>Grootendorst</a:t>
            </a:r>
            <a:r>
              <a:rPr lang="en-US" sz="2900" b="1" dirty="0"/>
              <a:t>, </a:t>
            </a:r>
            <a:r>
              <a:rPr lang="en-US" sz="2900" b="1" dirty="0"/>
              <a:t>1923</a:t>
            </a:r>
            <a:r>
              <a:rPr lang="en-US" sz="2900" b="1" dirty="0"/>
              <a:t>). </a:t>
            </a:r>
            <a:r>
              <a:rPr lang="en-US" sz="2600" dirty="0"/>
              <a:t>Clusters </a:t>
            </a:r>
            <a:r>
              <a:rPr lang="en-US" sz="2600" dirty="0"/>
              <a:t>of clear pink, </a:t>
            </a:r>
            <a:r>
              <a:rPr lang="en-US" sz="2600" dirty="0"/>
              <a:t>1- </a:t>
            </a:r>
            <a:r>
              <a:rPr lang="en-US" sz="2600" dirty="0"/>
              <a:t>inch double blooms with fringed petals repeat well </a:t>
            </a:r>
            <a:br>
              <a:rPr lang="en-US" sz="2600" dirty="0"/>
            </a:br>
            <a:r>
              <a:rPr lang="en-US" sz="2600" dirty="0"/>
              <a:t>on a compact, 3 to 4 foot bush with light green, </a:t>
            </a:r>
            <a:r>
              <a:rPr lang="en-US" sz="2600" dirty="0"/>
              <a:t>crinkly </a:t>
            </a:r>
            <a:r>
              <a:rPr lang="en-US" sz="2600" dirty="0"/>
              <a:t>foliage. </a:t>
            </a:r>
            <a:r>
              <a:rPr lang="en-US" sz="2600" dirty="0"/>
              <a:t/>
            </a:r>
            <a:br>
              <a:rPr lang="en-US" sz="2600" dirty="0"/>
            </a:br>
            <a:r>
              <a:rPr lang="en-US" sz="2300" b="1" dirty="0"/>
              <a:t>Mature Height: </a:t>
            </a:r>
            <a:r>
              <a:rPr lang="en-US" sz="2300" b="1" dirty="0"/>
              <a:t>3-4’  </a:t>
            </a:r>
            <a:r>
              <a:rPr lang="en-US" sz="2300" b="1" dirty="0"/>
              <a:t>Mature Spread: </a:t>
            </a:r>
            <a:r>
              <a:rPr lang="en-US" sz="2300" b="1" dirty="0"/>
              <a:t>3-4</a:t>
            </a:r>
            <a:r>
              <a:rPr lang="en-US" sz="2300" b="1" dirty="0"/>
              <a:t>’  Exposure: Sun  Zone </a:t>
            </a:r>
            <a:r>
              <a:rPr lang="en-US" sz="2300" b="1" dirty="0"/>
              <a:t>3 </a:t>
            </a:r>
            <a:r>
              <a:rPr lang="en-US" sz="2300" b="1" dirty="0" err="1"/>
              <a:t>Rebloom</a:t>
            </a:r>
            <a:r>
              <a:rPr lang="en-US" sz="2300" b="1" dirty="0"/>
              <a:t>: None</a:t>
            </a:r>
            <a:endParaRPr lang="en-US" sz="2300" dirty="0"/>
          </a:p>
        </p:txBody>
      </p:sp>
      <p:sp>
        <p:nvSpPr>
          <p:cNvPr id="97282"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6146" name="Picture 2" descr="Pink Grootendor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9714" y="-126079"/>
            <a:ext cx="4791227" cy="4716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211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a:xfrm>
            <a:off x="0" y="4286250"/>
            <a:ext cx="9144000" cy="2399109"/>
          </a:xfrm>
        </p:spPr>
        <p:txBody>
          <a:bodyPr>
            <a:normAutofit fontScale="90000"/>
          </a:bodyPr>
          <a:lstStyle/>
          <a:p>
            <a:r>
              <a:rPr lang="en-US" sz="3000" b="1" dirty="0"/>
              <a:t/>
            </a:r>
            <a:br>
              <a:rPr lang="en-US" sz="3000" b="1" dirty="0"/>
            </a:br>
            <a:r>
              <a:rPr lang="en-US" sz="3400" b="1" dirty="0"/>
              <a:t>Purple Pavement (Rotes Meer</a:t>
            </a:r>
            <a:r>
              <a:rPr lang="en-US" sz="3400" b="1" dirty="0"/>
              <a:t>) (</a:t>
            </a:r>
            <a:r>
              <a:rPr lang="en-US" sz="3400" b="1" dirty="0"/>
              <a:t>Hybrid </a:t>
            </a:r>
            <a:r>
              <a:rPr lang="en-US" sz="3400" b="1" dirty="0"/>
              <a:t> </a:t>
            </a:r>
            <a:r>
              <a:rPr lang="en-US" sz="3400" b="1" dirty="0" err="1"/>
              <a:t>Rugosa</a:t>
            </a:r>
            <a:r>
              <a:rPr lang="en-US" sz="3400" b="1" dirty="0"/>
              <a:t>, 1984). </a:t>
            </a:r>
            <a:br>
              <a:rPr lang="en-US" sz="3400" b="1" dirty="0"/>
            </a:br>
            <a:r>
              <a:rPr lang="en-US" sz="2600" dirty="0"/>
              <a:t>Semi-double, deep </a:t>
            </a:r>
            <a:r>
              <a:rPr lang="en-US" sz="2600" dirty="0"/>
              <a:t>crimson-purple </a:t>
            </a:r>
            <a:r>
              <a:rPr lang="en-US" sz="2600" dirty="0"/>
              <a:t>blooms </a:t>
            </a:r>
            <a:r>
              <a:rPr lang="en-US" sz="2600" dirty="0"/>
              <a:t>with showy golden stamens</a:t>
            </a:r>
            <a:r>
              <a:rPr lang="en-US" sz="2600" dirty="0"/>
              <a:t> form in </a:t>
            </a:r>
            <a:r>
              <a:rPr lang="en-US" sz="2600" dirty="0"/>
              <a:t>fragrant clusters. </a:t>
            </a:r>
            <a:r>
              <a:rPr lang="en-US" sz="2600" dirty="0"/>
              <a:t> Forms </a:t>
            </a:r>
            <a:r>
              <a:rPr lang="en-US" sz="2600" dirty="0"/>
              <a:t>a dense, rounded, </a:t>
            </a:r>
            <a:r>
              <a:rPr lang="en-US" sz="2600" dirty="0"/>
              <a:t>mound </a:t>
            </a:r>
            <a:r>
              <a:rPr lang="en-US" sz="2600" dirty="0"/>
              <a:t>with bright green </a:t>
            </a:r>
            <a:r>
              <a:rPr lang="en-US" sz="2600" dirty="0"/>
              <a:t>foliage and scarlet </a:t>
            </a:r>
            <a:r>
              <a:rPr lang="en-US" sz="2600" dirty="0"/>
              <a:t>hips in autumn. The "Pavement" </a:t>
            </a:r>
            <a:r>
              <a:rPr lang="en-US" sz="2600" dirty="0"/>
              <a:t>roses </a:t>
            </a:r>
            <a:r>
              <a:rPr lang="en-US" sz="2600" dirty="0"/>
              <a:t>are </a:t>
            </a:r>
            <a:r>
              <a:rPr lang="en-US" sz="2600" dirty="0"/>
              <a:t>known </a:t>
            </a:r>
            <a:r>
              <a:rPr lang="en-US" sz="2600" dirty="0"/>
              <a:t>for their durability</a:t>
            </a:r>
            <a:r>
              <a:rPr lang="en-US" sz="2600" dirty="0"/>
              <a:t>!</a:t>
            </a:r>
            <a:br>
              <a:rPr lang="en-US" sz="2600" dirty="0"/>
            </a:br>
            <a:r>
              <a:rPr lang="en-US" sz="2300" b="1" dirty="0"/>
              <a:t>Mature Height: 3-4’  Mature Spread: </a:t>
            </a:r>
            <a:r>
              <a:rPr lang="en-US" sz="2300" b="1" dirty="0"/>
              <a:t>2-3’  </a:t>
            </a:r>
            <a:r>
              <a:rPr lang="en-US" sz="2300" b="1" dirty="0"/>
              <a:t>Exposure: Sun  Zone 3 </a:t>
            </a:r>
            <a:r>
              <a:rPr lang="en-US" sz="2300" b="1" dirty="0" err="1"/>
              <a:t>Rebloom</a:t>
            </a:r>
            <a:r>
              <a:rPr lang="en-US" sz="2300" b="1" dirty="0"/>
              <a:t>: </a:t>
            </a:r>
            <a:r>
              <a:rPr lang="en-US" sz="2300" b="1" dirty="0"/>
              <a:t>Good</a:t>
            </a:r>
            <a:endParaRPr lang="en-US" sz="2300" dirty="0"/>
          </a:p>
        </p:txBody>
      </p:sp>
      <p:sp>
        <p:nvSpPr>
          <p:cNvPr id="98306"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7170" name="Picture 2" descr="Purple Pavement (Rotes Me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2585" y="6803"/>
            <a:ext cx="4717143" cy="464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531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7" y="4601766"/>
            <a:ext cx="9144000" cy="2399109"/>
          </a:xfrm>
        </p:spPr>
        <p:txBody>
          <a:bodyPr rtlCol="0">
            <a:normAutofit fontScale="90000"/>
          </a:bodyPr>
          <a:lstStyle/>
          <a:p>
            <a:pPr>
              <a:defRPr/>
            </a:pPr>
            <a:r>
              <a:rPr lang="en-US" sz="3400" b="1" dirty="0"/>
              <a:t>You're </a:t>
            </a:r>
            <a:r>
              <a:rPr lang="en-US" sz="3400" b="1" dirty="0"/>
              <a:t>The </a:t>
            </a:r>
            <a:r>
              <a:rPr lang="en-US" sz="3400" b="1" dirty="0"/>
              <a:t>One</a:t>
            </a:r>
            <a:br>
              <a:rPr lang="en-US" sz="3400" b="1" dirty="0"/>
            </a:br>
            <a:r>
              <a:rPr lang="en-US" sz="3400" b="1" dirty="0"/>
              <a:t>Miniature</a:t>
            </a:r>
            <a:r>
              <a:rPr lang="en-US" sz="3400" b="1" dirty="0"/>
              <a:t>, (</a:t>
            </a:r>
            <a:r>
              <a:rPr lang="en-US" sz="3400" b="1" dirty="0" err="1"/>
              <a:t>Bédard</a:t>
            </a:r>
            <a:r>
              <a:rPr lang="en-US" sz="3400" b="1" dirty="0"/>
              <a:t>, United States, 2009</a:t>
            </a:r>
            <a:r>
              <a:rPr lang="en-US" sz="3400" b="1" dirty="0"/>
              <a:t>) </a:t>
            </a:r>
            <a:r>
              <a:rPr lang="en-US" sz="2600" dirty="0"/>
              <a:t>Miniature cream </a:t>
            </a:r>
            <a:r>
              <a:rPr lang="en-US" sz="2600" dirty="0"/>
              <a:t>buds </a:t>
            </a:r>
            <a:r>
              <a:rPr lang="en-US" sz="2600" dirty="0"/>
              <a:t>open into several </a:t>
            </a:r>
            <a:r>
              <a:rPr lang="en-US" sz="2600" dirty="0"/>
              <a:t>blushing shades of </a:t>
            </a:r>
            <a:r>
              <a:rPr lang="en-US" sz="2600" dirty="0"/>
              <a:t>pink. </a:t>
            </a:r>
            <a:r>
              <a:rPr lang="en-US" sz="2600" dirty="0"/>
              <a:t>D</a:t>
            </a:r>
            <a:r>
              <a:rPr lang="en-US" sz="2600" dirty="0"/>
              <a:t>eep </a:t>
            </a:r>
            <a:r>
              <a:rPr lang="en-US" sz="2600" dirty="0"/>
              <a:t>glossy green leaves </a:t>
            </a:r>
            <a:r>
              <a:rPr lang="en-US" sz="2600" dirty="0"/>
              <a:t>form a </a:t>
            </a:r>
            <a:r>
              <a:rPr lang="en-US" sz="2600" dirty="0"/>
              <a:t>bushy flower </a:t>
            </a:r>
            <a:r>
              <a:rPr lang="en-US" sz="2600" dirty="0"/>
              <a:t>filled plant covered with blossoms all season. </a:t>
            </a:r>
            <a:br>
              <a:rPr lang="en-US" sz="2600" dirty="0"/>
            </a:br>
            <a:r>
              <a:rPr lang="en-US" sz="2300" b="1" dirty="0"/>
              <a:t>Mature Height: </a:t>
            </a:r>
            <a:r>
              <a:rPr lang="en-US" sz="2300" b="1" dirty="0"/>
              <a:t>12-24” Mature </a:t>
            </a:r>
            <a:r>
              <a:rPr lang="en-US" sz="2300" b="1" dirty="0"/>
              <a:t>Spread: </a:t>
            </a:r>
            <a:r>
              <a:rPr lang="en-US" sz="2300" b="1" dirty="0"/>
              <a:t>12-18” Exposure</a:t>
            </a:r>
            <a:r>
              <a:rPr lang="en-US" sz="2300" b="1" dirty="0"/>
              <a:t>: Sun  Zone </a:t>
            </a:r>
            <a:r>
              <a:rPr lang="en-US" sz="2300" b="1" dirty="0"/>
              <a:t>4</a:t>
            </a:r>
            <a:endParaRPr lang="en-US" sz="2300" dirty="0"/>
          </a:p>
        </p:txBody>
      </p:sp>
      <p:sp>
        <p:nvSpPr>
          <p:cNvPr id="99330"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8194" name="Picture 2" descr="photo courtesy of Weeks Ro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4571" y="-35507"/>
            <a:ext cx="4862286" cy="4786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5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73203"/>
            <a:ext cx="9144000" cy="2184797"/>
          </a:xfrm>
        </p:spPr>
        <p:txBody>
          <a:bodyPr rtlCol="0">
            <a:normAutofit fontScale="90000"/>
          </a:bodyPr>
          <a:lstStyle/>
          <a:p>
            <a:pPr>
              <a:defRPr/>
            </a:pPr>
            <a:r>
              <a:rPr lang="en-US" sz="3400" b="1" dirty="0">
                <a:latin typeface="Times New Roman" pitchFamily="18" charset="0"/>
                <a:cs typeface="Times New Roman" pitchFamily="18" charset="0"/>
              </a:rPr>
              <a:t>Apricot Twist  </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Zone 4.  </a:t>
            </a:r>
            <a:r>
              <a:rPr lang="en-US" sz="2900" dirty="0">
                <a:latin typeface="Times New Roman" pitchFamily="18" charset="0"/>
                <a:cs typeface="Times New Roman" pitchFamily="18" charset="0"/>
              </a:rPr>
              <a:t>A </a:t>
            </a:r>
            <a:r>
              <a:rPr lang="en-US" sz="2900" dirty="0">
                <a:latin typeface="Times New Roman" pitchFamily="18" charset="0"/>
                <a:cs typeface="Times New Roman" pitchFamily="18" charset="0"/>
              </a:rPr>
              <a:t>lovely miniature with well formed, full apricot blooms. </a:t>
            </a:r>
            <a:r>
              <a:rPr lang="en-US" sz="2900" dirty="0">
                <a:latin typeface="Times New Roman" pitchFamily="18" charset="0"/>
                <a:cs typeface="Times New Roman" pitchFamily="18" charset="0"/>
              </a:rPr>
              <a:t>Offers </a:t>
            </a:r>
            <a:r>
              <a:rPr lang="en-US" sz="2900" dirty="0">
                <a:latin typeface="Times New Roman" pitchFamily="18" charset="0"/>
                <a:cs typeface="Times New Roman" pitchFamily="18" charset="0"/>
              </a:rPr>
              <a:t>a fragrant bonus to gardeners not often found with minis. Forms a controlled miniature bush 18" to 24" tall and wide</a:t>
            </a:r>
            <a:r>
              <a:rPr lang="en-US" sz="2900" dirty="0">
                <a:latin typeface="Times New Roman" pitchFamily="18" charset="0"/>
                <a:cs typeface="Times New Roman" pitchFamily="18" charset="0"/>
              </a:rPr>
              <a:t>.  Blooms continuously.</a:t>
            </a:r>
            <a:endParaRPr lang="en-US" sz="3200" dirty="0">
              <a:latin typeface="Times New Roman" pitchFamily="18" charset="0"/>
              <a:cs typeface="Times New Roman" pitchFamily="18" charset="0"/>
            </a:endParaRPr>
          </a:p>
        </p:txBody>
      </p:sp>
      <p:sp>
        <p:nvSpPr>
          <p:cNvPr id="88066"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9218" name="Picture 2" descr="photo courtesy of Weeks Ro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1"/>
            <a:ext cx="4862286" cy="4786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20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Rosa foetida bicolor (Austrian Copp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501" y="-330398"/>
            <a:ext cx="5343070" cy="525958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4673203"/>
            <a:ext cx="9144000" cy="2184797"/>
          </a:xfrm>
        </p:spPr>
        <p:txBody>
          <a:bodyPr rtlCol="0">
            <a:normAutofit/>
          </a:bodyPr>
          <a:lstStyle/>
          <a:p>
            <a:pPr>
              <a:defRPr/>
            </a:pPr>
            <a:r>
              <a:rPr lang="en-US" sz="3400" b="1" dirty="0">
                <a:latin typeface="Times New Roman" pitchFamily="18" charset="0"/>
                <a:cs typeface="Times New Roman" pitchFamily="18" charset="0"/>
              </a:rPr>
              <a:t>Austrian Copper </a:t>
            </a:r>
            <a:r>
              <a:rPr lang="en-US" sz="3400" b="1" i="1" dirty="0">
                <a:latin typeface="Times New Roman" pitchFamily="18" charset="0"/>
                <a:cs typeface="Times New Roman" pitchFamily="18" charset="0"/>
              </a:rPr>
              <a:t>Rosa </a:t>
            </a:r>
            <a:r>
              <a:rPr lang="en-US" sz="3400" b="1" i="1" dirty="0" err="1">
                <a:latin typeface="Times New Roman" pitchFamily="18" charset="0"/>
                <a:cs typeface="Times New Roman" pitchFamily="18" charset="0"/>
              </a:rPr>
              <a:t>foetida</a:t>
            </a:r>
            <a:r>
              <a:rPr lang="en-US" sz="3400" b="1" i="1" dirty="0">
                <a:latin typeface="Times New Roman" pitchFamily="18" charset="0"/>
                <a:cs typeface="Times New Roman" pitchFamily="18" charset="0"/>
              </a:rPr>
              <a:t> bicolor</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en-US" sz="2600" b="1" dirty="0">
                <a:latin typeface="Times New Roman" pitchFamily="18" charset="0"/>
                <a:cs typeface="Times New Roman" pitchFamily="18" charset="0"/>
              </a:rPr>
              <a:t>Zone 3. </a:t>
            </a:r>
            <a:r>
              <a:rPr lang="en-US" sz="2600" dirty="0">
                <a:latin typeface="Times New Roman" pitchFamily="18" charset="0"/>
                <a:cs typeface="Times New Roman" pitchFamily="18" charset="0"/>
              </a:rPr>
              <a:t>Showy, single orange flowers with yellow reverse cover this tall shrub in spring. </a:t>
            </a:r>
            <a:r>
              <a:rPr lang="en-US" sz="2600" dirty="0">
                <a:latin typeface="Times New Roman" pitchFamily="18" charset="0"/>
                <a:cs typeface="Times New Roman" pitchFamily="18" charset="0"/>
              </a:rPr>
              <a:t>Suckers </a:t>
            </a:r>
            <a:r>
              <a:rPr lang="en-US" sz="2600" dirty="0">
                <a:latin typeface="Times New Roman" pitchFamily="18" charset="0"/>
                <a:cs typeface="Times New Roman" pitchFamily="18" charset="0"/>
              </a:rPr>
              <a:t>cheerfully</a:t>
            </a:r>
            <a:r>
              <a:rPr lang="en-US" sz="2600" dirty="0">
                <a:latin typeface="Times New Roman" pitchFamily="18" charset="0"/>
                <a:cs typeface="Times New Roman" pitchFamily="18" charset="0"/>
              </a:rPr>
              <a:t>, </a:t>
            </a:r>
            <a:r>
              <a:rPr lang="en-US" sz="2600" dirty="0">
                <a:latin typeface="Times New Roman" pitchFamily="18" charset="0"/>
                <a:cs typeface="Times New Roman" pitchFamily="18" charset="0"/>
              </a:rPr>
              <a:t>making it useful for nearly impenetrable hedging</a:t>
            </a:r>
            <a:r>
              <a:rPr lang="en-US" sz="2600" dirty="0">
                <a:latin typeface="Times New Roman" pitchFamily="18" charset="0"/>
                <a:cs typeface="Times New Roman" pitchFamily="18" charset="0"/>
              </a:rPr>
              <a:t>. One bloom period.</a:t>
            </a:r>
            <a:br>
              <a:rPr lang="en-US" sz="2600" dirty="0">
                <a:latin typeface="Times New Roman" pitchFamily="18" charset="0"/>
                <a:cs typeface="Times New Roman" pitchFamily="18" charset="0"/>
              </a:rPr>
            </a:br>
            <a:r>
              <a:rPr lang="en-US" sz="2100" b="1" dirty="0"/>
              <a:t>Mature Height: </a:t>
            </a:r>
            <a:r>
              <a:rPr lang="en-US" sz="2100" b="1" dirty="0"/>
              <a:t>6-8’  </a:t>
            </a:r>
            <a:r>
              <a:rPr lang="en-US" sz="2100" b="1" dirty="0"/>
              <a:t>Mature Spread: </a:t>
            </a:r>
            <a:r>
              <a:rPr lang="en-US" sz="2100" b="1" dirty="0"/>
              <a:t>5-20’  </a:t>
            </a:r>
            <a:r>
              <a:rPr lang="en-US" sz="2100" b="1" dirty="0"/>
              <a:t>Exposure: Sun  Zone 3 </a:t>
            </a:r>
            <a:r>
              <a:rPr lang="en-US" sz="2100" b="1" dirty="0" err="1"/>
              <a:t>Rebloom</a:t>
            </a:r>
            <a:r>
              <a:rPr lang="en-US" sz="2100" b="1" dirty="0"/>
              <a:t>: </a:t>
            </a:r>
            <a:r>
              <a:rPr lang="en-US" sz="2100" b="1" dirty="0"/>
              <a:t>None</a:t>
            </a:r>
            <a:endParaRPr lang="en-US" sz="2100" dirty="0">
              <a:latin typeface="Times New Roman" pitchFamily="18" charset="0"/>
              <a:cs typeface="Times New Roman" pitchFamily="18" charset="0"/>
            </a:endParaRPr>
          </a:p>
        </p:txBody>
      </p:sp>
      <p:sp>
        <p:nvSpPr>
          <p:cNvPr id="88066"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spTree>
    <p:extLst>
      <p:ext uri="{BB962C8B-B14F-4D97-AF65-F5344CB8AC3E}">
        <p14:creationId xmlns:p14="http://schemas.microsoft.com/office/powerpoint/2010/main" val="103324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a:xfrm>
            <a:off x="0" y="4673203"/>
            <a:ext cx="9144000" cy="2184797"/>
          </a:xfrm>
        </p:spPr>
        <p:txBody>
          <a:bodyPr>
            <a:normAutofit fontScale="90000"/>
          </a:bodyPr>
          <a:lstStyle/>
          <a:p>
            <a:r>
              <a:rPr lang="en-US" sz="3200" b="1" dirty="0">
                <a:latin typeface="Times New Roman" pitchFamily="18" charset="0"/>
                <a:cs typeface="Times New Roman" pitchFamily="18" charset="0"/>
              </a:rPr>
              <a:t>“Cape Diamond” </a:t>
            </a:r>
            <a:r>
              <a:rPr lang="en-US" sz="3200" b="1" dirty="0">
                <a:latin typeface="Times New Roman" pitchFamily="18" charset="0"/>
                <a:cs typeface="Times New Roman" pitchFamily="18" charset="0"/>
              </a:rPr>
              <a:t>Rose</a:t>
            </a:r>
            <a:br>
              <a:rPr lang="en-US" sz="3200" b="1" dirty="0">
                <a:latin typeface="Times New Roman" pitchFamily="18" charset="0"/>
                <a:cs typeface="Times New Roman" pitchFamily="18" charset="0"/>
              </a:rPr>
            </a:br>
            <a:r>
              <a:rPr lang="en-US" sz="2200" dirty="0">
                <a:latin typeface="Times New Roman" pitchFamily="18" charset="0"/>
                <a:cs typeface="Times New Roman" pitchFamily="18" charset="0"/>
              </a:rPr>
              <a:t>This vigorous and versatile rose may be grown as a spreading shrub or trained as a climber. </a:t>
            </a:r>
            <a:r>
              <a:rPr lang="en-US" sz="2200" dirty="0">
                <a:latin typeface="Times New Roman" pitchFamily="18" charset="0"/>
                <a:cs typeface="Times New Roman" pitchFamily="18" charset="0"/>
              </a:rPr>
              <a:t>Exceptionally </a:t>
            </a:r>
            <a:r>
              <a:rPr lang="en-US" sz="2200" dirty="0">
                <a:latin typeface="Times New Roman" pitchFamily="18" charset="0"/>
                <a:cs typeface="Times New Roman" pitchFamily="18" charset="0"/>
              </a:rPr>
              <a:t>disease </a:t>
            </a:r>
            <a:r>
              <a:rPr lang="en-US" sz="2200" dirty="0">
                <a:latin typeface="Times New Roman" pitchFamily="18" charset="0"/>
                <a:cs typeface="Times New Roman" pitchFamily="18" charset="0"/>
              </a:rPr>
              <a:t>resistant for black </a:t>
            </a:r>
            <a:r>
              <a:rPr lang="en-US" sz="2200" dirty="0">
                <a:latin typeface="Times New Roman" pitchFamily="18" charset="0"/>
                <a:cs typeface="Times New Roman" pitchFamily="18" charset="0"/>
              </a:rPr>
              <a:t>spot, rust and powdery mildew. Attractive semi-glossy foliage accentuates clusters of rounded medium pink blossoms with a </a:t>
            </a:r>
            <a:r>
              <a:rPr lang="en-US" sz="2200" dirty="0">
                <a:latin typeface="Times New Roman" pitchFamily="18" charset="0"/>
                <a:cs typeface="Times New Roman" pitchFamily="18" charset="0"/>
              </a:rPr>
              <a:t>unique spicy </a:t>
            </a:r>
            <a:r>
              <a:rPr lang="en-US" sz="2200" dirty="0">
                <a:latin typeface="Times New Roman" pitchFamily="18" charset="0"/>
                <a:cs typeface="Times New Roman" pitchFamily="18" charset="0"/>
              </a:rPr>
              <a:t>scent</a:t>
            </a: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1800" b="1" dirty="0"/>
              <a:t>Mature Height: 4-5’  Mature Spread: 3-4’  Exposure: Sun  Zone 3 </a:t>
            </a:r>
            <a:r>
              <a:rPr lang="en-US" sz="1800" b="1" dirty="0" err="1"/>
              <a:t>Rebloom</a:t>
            </a:r>
            <a:r>
              <a:rPr lang="en-US" sz="1800" b="1" dirty="0"/>
              <a:t>: Good</a:t>
            </a:r>
            <a:endParaRPr lang="en-US" sz="1800" dirty="0">
              <a:latin typeface="Times New Roman" pitchFamily="18" charset="0"/>
              <a:cs typeface="Times New Roman" pitchFamily="18" charset="0"/>
            </a:endParaRPr>
          </a:p>
        </p:txBody>
      </p:sp>
      <p:sp>
        <p:nvSpPr>
          <p:cNvPr id="87042"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8194" name="Picture 2" descr="photo courtesy of Weeks Ro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2215" y="1"/>
            <a:ext cx="4816929" cy="4741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90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73203"/>
            <a:ext cx="9144000" cy="2184797"/>
          </a:xfrm>
        </p:spPr>
        <p:txBody>
          <a:bodyPr rtlCol="0">
            <a:normAutofit fontScale="90000"/>
          </a:bodyPr>
          <a:lstStyle/>
          <a:p>
            <a:pPr>
              <a:defRPr/>
            </a:pPr>
            <a:r>
              <a:rPr lang="en-US" sz="3400" b="1" dirty="0"/>
              <a:t>Captain Samuel Holland</a:t>
            </a:r>
            <a:r>
              <a:rPr lang="en-US" sz="3400" i="1" dirty="0"/>
              <a:t> </a:t>
            </a:r>
            <a:r>
              <a:rPr lang="en-US" sz="3400" i="1" dirty="0"/>
              <a:t/>
            </a:r>
            <a:br>
              <a:rPr lang="en-US" sz="3400" i="1" dirty="0"/>
            </a:br>
            <a:r>
              <a:rPr lang="en-US" sz="3000" b="1" dirty="0"/>
              <a:t>Shrub/Climber, Explorer Series (Ogilvie, 1991).</a:t>
            </a:r>
            <a:r>
              <a:rPr lang="en-US" sz="3000" b="1" i="1" dirty="0"/>
              <a:t/>
            </a:r>
            <a:br>
              <a:rPr lang="en-US" sz="3000" b="1" i="1" dirty="0"/>
            </a:br>
            <a:r>
              <a:rPr lang="en-US" sz="2600" dirty="0"/>
              <a:t>This outstanding, winter hardy rose bears clusters of fuchsia-red double blooms </a:t>
            </a:r>
            <a:r>
              <a:rPr lang="en-US" sz="2600" dirty="0"/>
              <a:t>continuously. </a:t>
            </a:r>
            <a:r>
              <a:rPr lang="en-US" sz="2600" dirty="0"/>
              <a:t>It can be grown as a large shrub with canes spreading </a:t>
            </a:r>
            <a:r>
              <a:rPr lang="en-US" sz="2600" dirty="0"/>
              <a:t>4 to </a:t>
            </a:r>
            <a:r>
              <a:rPr lang="en-US" sz="2600" dirty="0"/>
              <a:t>6 </a:t>
            </a:r>
            <a:r>
              <a:rPr lang="en-US" sz="2600" dirty="0"/>
              <a:t>feet (3-4’ wide), </a:t>
            </a:r>
            <a:r>
              <a:rPr lang="en-US" sz="2600" dirty="0"/>
              <a:t>or trained as a handsome climber</a:t>
            </a:r>
            <a:r>
              <a:rPr lang="en-US" sz="2600" dirty="0"/>
              <a:t>.  Zone 3.</a:t>
            </a:r>
            <a:endParaRPr lang="en-US" sz="2600" dirty="0"/>
          </a:p>
        </p:txBody>
      </p:sp>
      <p:sp>
        <p:nvSpPr>
          <p:cNvPr id="89090"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11266" name="Picture 2" descr="Captain Samuel Holland (PP92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1" y="-8292"/>
            <a:ext cx="4744357" cy="4670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90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a:xfrm>
            <a:off x="63500" y="4458891"/>
            <a:ext cx="9144000" cy="2399109"/>
          </a:xfrm>
        </p:spPr>
        <p:txBody>
          <a:bodyPr>
            <a:normAutofit fontScale="90000"/>
          </a:bodyPr>
          <a:lstStyle/>
          <a:p>
            <a:r>
              <a:rPr lang="en-US" sz="3000" b="1" dirty="0"/>
              <a:t>Fred Loads </a:t>
            </a:r>
            <a:r>
              <a:rPr lang="en-US" sz="2600" b="1" i="1" dirty="0"/>
              <a:t>Floribunda </a:t>
            </a:r>
            <a:r>
              <a:rPr lang="en-US" sz="2600" b="1" i="1" dirty="0"/>
              <a:t>(Holmes, 1968).</a:t>
            </a:r>
            <a:br>
              <a:rPr lang="en-US" sz="2600" b="1" i="1" dirty="0"/>
            </a:br>
            <a:r>
              <a:rPr lang="en-US" sz="2600" b="1" dirty="0"/>
              <a:t>Zone 4.</a:t>
            </a:r>
            <a:r>
              <a:rPr lang="en-US" sz="2600" b="1" i="1" dirty="0"/>
              <a:t> </a:t>
            </a:r>
            <a:r>
              <a:rPr lang="en-US" sz="2600" dirty="0"/>
              <a:t>This </a:t>
            </a:r>
            <a:r>
              <a:rPr lang="en-US" sz="2600" dirty="0"/>
              <a:t>vigorous shrub is nearly always in bloom. Blossoms are 3 to 3 1/2 inches wide, semi-double, bright salmon-orange and are carried in clusters on upright stems. The shrub reaches 4 to 5 feet wide and 5 to 12 feet in height, is well branched with glossy green foliage.</a:t>
            </a:r>
            <a:endParaRPr lang="en-US" sz="2600" dirty="0"/>
          </a:p>
        </p:txBody>
      </p:sp>
      <p:sp>
        <p:nvSpPr>
          <p:cNvPr id="90114"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12290" name="Picture 2" descr="Fred Loa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43" y="-8292"/>
            <a:ext cx="4647379" cy="4574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69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7" y="4643437"/>
            <a:ext cx="9144000" cy="2177356"/>
          </a:xfrm>
        </p:spPr>
        <p:txBody>
          <a:bodyPr rtlCol="0">
            <a:normAutofit fontScale="90000"/>
          </a:bodyPr>
          <a:lstStyle/>
          <a:p>
            <a:pPr>
              <a:defRPr/>
            </a:pPr>
            <a:r>
              <a:rPr lang="en-US" sz="3400" b="1" dirty="0" err="1"/>
              <a:t>Harison's</a:t>
            </a:r>
            <a:r>
              <a:rPr lang="en-US" sz="3400" b="1" dirty="0"/>
              <a:t> </a:t>
            </a:r>
            <a:r>
              <a:rPr lang="en-US" sz="3400" b="1" dirty="0"/>
              <a:t>Yellow  </a:t>
            </a:r>
            <a:r>
              <a:rPr lang="en-US" sz="3400" b="1" i="1" dirty="0"/>
              <a:t>Shrub </a:t>
            </a:r>
            <a:r>
              <a:rPr lang="en-US" sz="3400" b="1" i="1" dirty="0"/>
              <a:t>(1830). </a:t>
            </a:r>
            <a:r>
              <a:rPr lang="en-US" sz="3400" b="1" dirty="0"/>
              <a:t/>
            </a:r>
            <a:br>
              <a:rPr lang="en-US" sz="3400" b="1" dirty="0"/>
            </a:br>
            <a:r>
              <a:rPr lang="en-US" sz="2300" dirty="0"/>
              <a:t>Bright </a:t>
            </a:r>
            <a:r>
              <a:rPr lang="en-US" sz="2300" dirty="0"/>
              <a:t>yellow blooms cover arching canes in early spring. Reaching 5 to 6 </a:t>
            </a:r>
            <a:r>
              <a:rPr lang="en-US" sz="2300" dirty="0"/>
              <a:t>feet tall and wide </a:t>
            </a:r>
            <a:r>
              <a:rPr lang="en-US" sz="2300" dirty="0"/>
              <a:t>with ferny foliage and an upright habit, it will produce suckers and form a briar </a:t>
            </a:r>
            <a:r>
              <a:rPr lang="en-US" sz="2300" dirty="0"/>
              <a:t>clump.  One bloom period.</a:t>
            </a:r>
            <a:br>
              <a:rPr lang="en-US" sz="2300" dirty="0"/>
            </a:br>
            <a:r>
              <a:rPr lang="en-US" sz="2300" b="1" dirty="0"/>
              <a:t>Mature Height: </a:t>
            </a:r>
            <a:r>
              <a:rPr lang="en-US" sz="2300" b="1" dirty="0"/>
              <a:t>5-6’  </a:t>
            </a:r>
            <a:r>
              <a:rPr lang="en-US" sz="2300" b="1" dirty="0"/>
              <a:t>Mature Spread: </a:t>
            </a:r>
            <a:r>
              <a:rPr lang="en-US" sz="2300" b="1" dirty="0"/>
              <a:t>5-6’  </a:t>
            </a:r>
            <a:r>
              <a:rPr lang="en-US" sz="2300" b="1" dirty="0"/>
              <a:t>Exposure: Sun  Zone 3 </a:t>
            </a:r>
            <a:r>
              <a:rPr lang="en-US" sz="2300" b="1" dirty="0" err="1"/>
              <a:t>Rebloom</a:t>
            </a:r>
            <a:r>
              <a:rPr lang="en-US" sz="2300" b="1" dirty="0"/>
              <a:t>: None</a:t>
            </a:r>
            <a:endParaRPr lang="en-US" sz="2300" dirty="0"/>
          </a:p>
        </p:txBody>
      </p:sp>
      <p:sp>
        <p:nvSpPr>
          <p:cNvPr id="91138"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13314" name="Picture 2" descr="Harison's Yel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9215" y="26790"/>
            <a:ext cx="4689928" cy="4616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367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8" y="4570938"/>
            <a:ext cx="9098643" cy="2357438"/>
          </a:xfrm>
        </p:spPr>
        <p:txBody>
          <a:bodyPr rtlCol="0">
            <a:normAutofit/>
          </a:bodyPr>
          <a:lstStyle/>
          <a:p>
            <a:pPr>
              <a:defRPr/>
            </a:pPr>
            <a:r>
              <a:rPr lang="en-US" sz="3000" b="1" dirty="0" err="1"/>
              <a:t>Hébé's</a:t>
            </a:r>
            <a:r>
              <a:rPr lang="en-US" sz="3000" b="1" dirty="0"/>
              <a:t> Lip (</a:t>
            </a:r>
            <a:r>
              <a:rPr lang="en-US" sz="3000" b="1" dirty="0"/>
              <a:t>Lee, prior to 1846</a:t>
            </a:r>
            <a:r>
              <a:rPr lang="en-US" sz="3000" b="1" dirty="0"/>
              <a:t>) </a:t>
            </a:r>
            <a:r>
              <a:rPr lang="en-US" sz="3000" b="1" dirty="0"/>
              <a:t/>
            </a:r>
            <a:br>
              <a:rPr lang="en-US" sz="3000" b="1" dirty="0"/>
            </a:br>
            <a:r>
              <a:rPr lang="en-US" sz="2300" dirty="0"/>
              <a:t>A lovely, unusual Old </a:t>
            </a:r>
            <a:r>
              <a:rPr lang="en-US" sz="2300" dirty="0"/>
              <a:t>Garden Rose. </a:t>
            </a:r>
            <a:r>
              <a:rPr lang="en-US" sz="2300" dirty="0"/>
              <a:t>Clusters of semi-double </a:t>
            </a:r>
            <a:r>
              <a:rPr lang="en-US" sz="2300" dirty="0"/>
              <a:t>cream-colored </a:t>
            </a:r>
            <a:r>
              <a:rPr lang="en-US" sz="2300" dirty="0"/>
              <a:t>blooms are edged in pink and have </a:t>
            </a:r>
            <a:r>
              <a:rPr lang="en-US" sz="2300" dirty="0"/>
              <a:t>a rich</a:t>
            </a:r>
            <a:r>
              <a:rPr lang="en-US" sz="2300" dirty="0"/>
              <a:t>, musky fragrance. Blooms in early </a:t>
            </a:r>
            <a:r>
              <a:rPr lang="en-US" sz="2300" dirty="0"/>
              <a:t>summer and forms attractive red </a:t>
            </a:r>
            <a:r>
              <a:rPr lang="en-US" sz="2300" dirty="0"/>
              <a:t>hips in fall</a:t>
            </a:r>
            <a:r>
              <a:rPr lang="en-US" sz="2300" dirty="0"/>
              <a:t>.</a:t>
            </a:r>
            <a:br>
              <a:rPr lang="en-US" sz="2300" dirty="0"/>
            </a:br>
            <a:r>
              <a:rPr lang="en-US" sz="2100" b="1" dirty="0"/>
              <a:t>Mature Height: 5-6’  Mature Spread: </a:t>
            </a:r>
            <a:r>
              <a:rPr lang="en-US" sz="2100" b="1" dirty="0"/>
              <a:t>3-6</a:t>
            </a:r>
            <a:r>
              <a:rPr lang="en-US" sz="2100" b="1" dirty="0"/>
              <a:t>’  Exposure: Sun  Zone </a:t>
            </a:r>
            <a:r>
              <a:rPr lang="en-US" sz="2100" b="1" dirty="0"/>
              <a:t>4 </a:t>
            </a:r>
            <a:r>
              <a:rPr lang="en-US" sz="2100" b="1" dirty="0" err="1"/>
              <a:t>Rebloom</a:t>
            </a:r>
            <a:r>
              <a:rPr lang="en-US" sz="2100" b="1" dirty="0"/>
              <a:t>: None</a:t>
            </a:r>
            <a:endParaRPr lang="en-US" sz="2100" dirty="0"/>
          </a:p>
        </p:txBody>
      </p:sp>
      <p:sp>
        <p:nvSpPr>
          <p:cNvPr id="92162"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pic>
        <p:nvPicPr>
          <p:cNvPr id="1026" name="Picture 2" descr="Hébé's L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9929" y="43586"/>
            <a:ext cx="4599214" cy="4527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20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enri Martin (Red Mo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571" y="-214313"/>
            <a:ext cx="5515429" cy="5429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4714876"/>
            <a:ext cx="9144000" cy="1820168"/>
          </a:xfrm>
        </p:spPr>
        <p:txBody>
          <a:bodyPr rtlCol="0">
            <a:normAutofit fontScale="90000"/>
          </a:bodyPr>
          <a:lstStyle/>
          <a:p>
            <a:pPr>
              <a:defRPr/>
            </a:pPr>
            <a:r>
              <a:rPr lang="en-US" sz="3400" b="1" dirty="0"/>
              <a:t/>
            </a:r>
            <a:br>
              <a:rPr lang="en-US" sz="3400" b="1" dirty="0"/>
            </a:br>
            <a:r>
              <a:rPr lang="en-US" sz="3400" b="1" dirty="0"/>
              <a:t>Henri Martin (Red </a:t>
            </a:r>
            <a:r>
              <a:rPr lang="en-US" sz="3400" b="1" dirty="0"/>
              <a:t>Moss) Moss </a:t>
            </a:r>
            <a:r>
              <a:rPr lang="en-US" sz="3400" b="1" dirty="0"/>
              <a:t>(</a:t>
            </a:r>
            <a:r>
              <a:rPr lang="en-US" sz="3400" b="1" dirty="0" err="1"/>
              <a:t>Laffay</a:t>
            </a:r>
            <a:r>
              <a:rPr lang="en-US" sz="3400" b="1" dirty="0"/>
              <a:t>,  </a:t>
            </a:r>
            <a:r>
              <a:rPr lang="en-US" sz="3400" b="1" dirty="0"/>
              <a:t>1863</a:t>
            </a:r>
            <a:r>
              <a:rPr lang="en-US" sz="3400" b="1" dirty="0"/>
              <a:t>)</a:t>
            </a:r>
            <a:br>
              <a:rPr lang="en-US" sz="3400" b="1" dirty="0"/>
            </a:br>
            <a:r>
              <a:rPr lang="en-US" sz="2300" dirty="0"/>
              <a:t>Heavily </a:t>
            </a:r>
            <a:r>
              <a:rPr lang="en-US" sz="2300" dirty="0"/>
              <a:t>mossed buds open to fragrant, </a:t>
            </a:r>
            <a:r>
              <a:rPr lang="en-US" sz="2300" dirty="0"/>
              <a:t>deep </a:t>
            </a:r>
            <a:r>
              <a:rPr lang="en-US" sz="2300" dirty="0"/>
              <a:t>pink/red, double, 2 ½ inch blooms in mid to </a:t>
            </a:r>
            <a:r>
              <a:rPr lang="en-US" sz="2300" dirty="0"/>
              <a:t>late </a:t>
            </a:r>
            <a:r>
              <a:rPr lang="en-US" sz="2300" dirty="0"/>
              <a:t>season. </a:t>
            </a:r>
            <a:r>
              <a:rPr lang="en-US" sz="2300" dirty="0"/>
              <a:t> The </a:t>
            </a:r>
            <a:r>
              <a:rPr lang="en-US" sz="2300" dirty="0"/>
              <a:t>growth is vigorous and </a:t>
            </a:r>
            <a:r>
              <a:rPr lang="en-US" sz="2300" dirty="0"/>
              <a:t>upright</a:t>
            </a:r>
            <a:r>
              <a:rPr lang="en-US" sz="2300" dirty="0"/>
              <a:t>, reaching 5 feet</a:t>
            </a:r>
            <a:r>
              <a:rPr lang="en-US" sz="2300" dirty="0"/>
              <a:t>.</a:t>
            </a:r>
            <a:br>
              <a:rPr lang="en-US" sz="2300" dirty="0"/>
            </a:br>
            <a:r>
              <a:rPr lang="en-US" sz="2300" b="1" dirty="0"/>
              <a:t>Mature Height: </a:t>
            </a:r>
            <a:r>
              <a:rPr lang="en-US" sz="2300" b="1" dirty="0"/>
              <a:t>3-5’  </a:t>
            </a:r>
            <a:r>
              <a:rPr lang="en-US" sz="2300" b="1" dirty="0"/>
              <a:t>Mature Spread: </a:t>
            </a:r>
            <a:r>
              <a:rPr lang="en-US" sz="2300" b="1" dirty="0"/>
              <a:t>2-4’  </a:t>
            </a:r>
            <a:r>
              <a:rPr lang="en-US" sz="2300" b="1" dirty="0"/>
              <a:t>Exposure: Sun  Zone 4 </a:t>
            </a:r>
            <a:r>
              <a:rPr lang="en-US" sz="2300" b="1" dirty="0" err="1"/>
              <a:t>Rebloom</a:t>
            </a:r>
            <a:r>
              <a:rPr lang="en-US" sz="2300" b="1" dirty="0"/>
              <a:t>: None</a:t>
            </a:r>
            <a:endParaRPr lang="en-US" sz="2300" dirty="0"/>
          </a:p>
        </p:txBody>
      </p:sp>
      <p:sp>
        <p:nvSpPr>
          <p:cNvPr id="93186" name="AutoShape 2" descr="data:image/jpeg;base64,/9j/4AAQSkZJRgABAQAAAQABAAD/2wCEAAkGBhQSERUUExMWFRUWGBsaGBgYFiAfIBsfHxofHRoeIRodICYhIRkjGhodIi8gJCcpLCwsHR4xNTAqNSYrLCkBCQoKDgwOGg8PGiwkHyQsLCwsLCwsLCwpLCwsLCwsLCwsLywsLCwsLCwsLCwsLCwsLCwsLCwsLCwsLCwsLCwsLP/AABEIAMEBBQMBIgACEQEDEQH/xAAbAAACAwEBAQAAAAAAAAAAAAAEBQIDBgABB//EAEAQAAIBAgQEBAMGBQIGAQUAAAECEQMhAAQSMQUiQVETMmFxBoGRQqGxwdHwFCMzUnKy4SQ0YnPC8RUHdIKis//EABgBAQEBAQEAAAAAAAAAAAAAAAIBAAME/8QAKhEAAgICAgEDAwMFAAAAAAAAAAECESExEkFRAzJhInGBE7HwM0JSkaH/2gAMAwEAAhEDEQA/APmOedkJUEGNj0PfGh+IPhqjlcrla4r1mqZtPEp0zTUaFAElm1Gx1CIGAK9AZiouXRVBqutNGF7swA9YBN4xvfi/ggzWbzVRUDUOGUqVBFYwhaAeYkgClTLlqm0hALyQOMMoCPldLMiWJhrfIGev3/fiwVxe63Ej99vXH2TPZeomfySVjTFDKZU1q9ZqSLqMIarLT0wvlp0gYmHqBTqUkA5SiMzRy9JKCLWz+ZfMoGpqfAoAtNZhBBqNJZQeXUyjZQuE4laPlmUgklgDpI2+kW6fPphmM6kjS9jAEdPSet8bhuHrXznEs34QrNlzTp0KGX01GUsfD8VkjSaiqmvmDBWLSCUtKjVcU8zmalEZSslEGhWOmtTdKKlHo1KpBDVXazNAZio30iecvTvYWjNUcsngMxqqHVgopkczAgywOwA+/wBLSMYncyY/A9P3ONxmvhmrVXh+RCLSJTxq7KF1CQSbElmKKApJkF6i3sYr4p4lPg6wqIKtYyF0/wApEaBS8QXqVTVA1GSZFT+3HD9J0SjEMxVdRIIknfp+GFWZzaNcMJ79J7W+sY3nw38K1HpUa66R41dadNiqsKYUw9TS0hqmtdKKQQCGY7Sr3OZkU81xHM1qailTRcvSTSmtiQVp0xE6JE1SIBiqhNlAD9OFK2ZI+P1awUeYETeT+pwOa0mSwUT9MfbchlVGYoUvCps/DssauaKqgCtUl0y1MmAtxu2yKBI1McI+GcOXK5annFoCtVrVq1WpUpOoo00pVDppmqw5KLNzEAAvAQnTbHaqHR82VgLSB1mbfX97jEqeVU0XqHMqlRWVVolWLODJL6hYIsR+kifoXE/ihcpk8i/hZYZio9TMKvgjSlJpAaPMGqESCTsXAjSsMavw0tSrwzI1adKmjBq9YDSr1DoYhAASxIRdLsf7zBty1RNR8wLx/aWETF9/0HriS6XUkPB622vH09MbPLcFzea8Q16GlMmj1UoaVpx4p/lUYEaaY0X1QVVWIgOGxqq/Bqhq8LoVAjLSQ1qrmlTVJKGWCQtqSAIpKQCyTJFjRKPjWT4aAwPiKBus7kDc9JMfLDXM8KpFZJ+px9Yol/AzWayq0z/FVQlFSirqIYhmOqCzF+VVkABRYwSTeEcFOSyldVSj4lCmVDFVHiMVB8RmiaagllCyeUAzfBdy0zO3pnw9MlSAlZBB74MyvBih1FixvAnb5Ri3NeAjgqsADUB8z9w2Ht88VZrOSZBJ2jHNyl0FtgecUoxkECJv1wLSranEfM4PauzRPbf78CaplwuwuB1/3G+HH5MCZurBgbY9y1QlrdOmCslRVqqwIBUxqhrggkx89jP6MQq0iXnU20kdPbYThSaSoTpKiGXzEwx67jv88HOiVBpKtoI02Ym0WHYXv92K14ireYD6zti+lmBHIB7C3r9Mcebj0FScRFnsucu48MNotYyPqYG0b4Z5biCMgA3AuLExPffv88NKCNUIQrI/yEHuMU5b4boVgxNqVJiG8MBSGBMiSCeh/I47+nPksnWEnIuTKFU1k6FO+u24+pvEW7G2Ks4tFlgp4m1zMz77mZxcEpQwXmCiCTI6iDcxEm2/bsMLcxmHRJREi8vUYSR2ULJEf9V/SwhnQqzXD3rHRRWlTWmo0iNIJmG5hcxbcn3wA3AHAgugJsTrFvnsB7fTDDJP4Y1EkTY6RIj3MdT2w1TiNKvAA1EAHRVUaZ6Kp1GPcDGuiGVq8BqodIVSo2Mn37euPMP6WZqaZNFXkm4dgPYD0t1M22x5icvgn4A+D/EyZY06iZVP4qkX0VjVYrzSF1UYglAxAIYbCZjCp827MxdmOoy8/baSSxGxaSTPcnBuZyVGxZ3BPUdT9LYDr0VHkYkDed/XbAUlJHJO0dqkl5JJgNLEkgREkySohbHaB2xc2YM+ZhKxIJsNon+2LRgQ3iN8EeCesfvfFeDFXjQCFJUEaWCkgEdjG6+m2Lad1FzpBkLPKD307Ax13xDxBsIg+nbHUkM7Adf36YlksPbOMWJ1GTMmbkREE/429rbYHSsCoBmFkKJMLe8DpPp2GOzDCIUTOwA3OKXotHKRtLKNx7jtPXEVGDKObIKkMwC3W/lk7js3WR2GD8xX5LzEg+aCW/X78I8rxCPpH0wejeIsE+wAn1sD6gXGC45IQTMhgR0Yy8kkG83GzGSTJm5JxPP1pVUJMAzp3E2v6NHXA9VqaSWN9sBVa0XGx6nHTiKgqnHNI1QABrGrSBYACYUX2wO2ehywZ9ZIIbUdQgROqZsNr2xwzDEECffvjyjkIVGAkzEATq7YZ0SPWzNWrqSSdfm3gwSQWGxuZv1x9E+HKGYqMajIhpimRrzCsUWw0wN40kWkAqWuJvluHcFrii9ULygnUSRIIXUbC5EdhFxjZ8FZcxo8Txmbw9dUFjpJU2IVbKsECyzYQZJnnOjNJCocUrU6ymm4JXVoAp2AJM2aSCRuIxZX4jWrUqqVWWKpFR1IClttJiAJsD3tPvZmfiI6j4RUqBoVigDskCBzAnSLgel+pxncznWbUlxIkEC5kW3uR1n544Z0jlfgWPlBqjYMeluvbtiOZgRp2G3ywzp8Jdk8RaiO2wpmzNtJ1NCrYzc3gx6qMpmFqAg8piRPXrHucdl9RcsHrVjvJxTS1dzfBPgk7jrfFVWRECBjoil/DrOT6WM+l8RzWYM3OIJVmJsIge5w1Th66ZeF3UCZJ9SfyG3vfAbSyw/cCyJ12RZbDellKi8wjpIHTA3jCgmlZHf3xXTzRB8x9scpXLQXkI4lXqSop6lN5NxHrq26beuDUpVawLJSiw1FFIBIG5Exq3wNmM4TTHhoXfrJEfj1xqeD5SsqItOKgA53A+025JuIJJtYAe2H6eFR29PwKKHCswCCqIwdYgVBrAmSx1ECBtAnf5YXZvIZmlUNT+Hm55dQJi9+W0wJx9JbIPSUHTqZhcBjBtY9IF9z2whznD65ktU03t4aFgCD/leJj3G2OikdaMTRrVMxq0UxSVRBFRtI3gnbecav4e4HFJGXQX8xgBiT6SLAbjra9yYYUfhygAHzDGozQYLeGO45A0nfYnrsOs04nSyymnQp2EmQNK9t4vAHQH3xmyJBWa4cjNJy4cwJJpHf6fOOmOxn24u1Y6jnWX/pVWt9L/I7Xx7jCv5MNmQxErTcgbtDEfhbA2XrXjD0vUpggMI6NJPSYiOvvHrbA2WyI1FnI1bxG3yxzU6WTyp0Rp5JgmsaEXqW7e1zgbNGmsaH1Hra36nBudcqCyVApFypYX9h1woosCxJEkmdwBPt2xY28syzkJDqenuQfyxCooDWP1xb4wN2WT9D9QRiRoXkMp9DY97YuileQnV5j6QbH098X5tiABczFjsDO8fltIBvivLMSDqMRcWwZSa1mNxE/K4vPT64j3ZGC5TJaxqFwPbHtVYaQIE9Nh88Rq6g0KGg+aTbpPzt19dsXpQJO0+sdvuxfkxLL1FqEowRB1LGBJsIgGWNoH39cPKPw9lfCemRUbMlrEFgqQAQoUDm17TBIkbb474WrGlUPhgVKrkBf5YbSN3XRBBDAAHsFtG+GmeaoSWdh4gABYTKi6xHVR0IHc+xlKtDeDM0vh6s1bwgnNsUBBMxJFp26kWEHDurwxEUC71BYKFIKDtcxFpsOu/YzLGowZqaoXVgFZahU3gGTIfTtO9jtGzrh1H/AImoglmC66rsgVlME6SrGxJIvblIF7nA5ylonJsVZL4MqVAlctRNJjzhdSssGCBKNrabG28wDEmOfyUBnpVloggjm+3EiNNrGBYtInqbF9xClVy+Wmm5JWVl9AZQZLlAPKhcwd7KDIFgBxGgzZOi1YmpUqS4UbIWgxogSWlg0Tcj5xu9ledmdzeRpUJUkPVgAQysAIuTFg+o7DaI9xq+ZLjSWNSo1rQSTIEARvaAF9PQY0WZr5ZPDFSjULU0ph0IVFtYhTZ7EQZ815NrUcQ4vSXNJWWmtCosWUC5HSCBBCyO/bbFcklkjoW5XgdfMuaCUWpMgmoXTTp6rKkyZIAm9jOAs18DtTofxGYcodek0jSIB7Q/f00gbw206LhtDN5urUC1CwKCaj2GnUCFAuZkg6RHfriHDs8yVSKlPVVqU3AbMElbNpqSzXB1QpgzO8Yqb6IYetnQCRp9vbFTV1bpvPz/AN/vw64RSpVa4TNqadEyykMY3BALoCdJW3TcGQYwhz+UC1XFM601vobeVB5b9eWL46RSMkQrqChMwQywvX1OC8tXZVYVASD5Z6Hvg6p8Lf8ADU6qZqjVqtzNlk5qqDptJ1C0rA9JjAGcqNpGtSp0jcf3KGW/cggxvHTC+EXWiio7EgzPvg/KqKkAHmNo7/PvgCjrW+gN2DKCD6QZG2DqfC6tRlNOn5wCiggAzexaBsJudiO4m0Wh3k8ilJQrsQx++3SL/wDrGjyXFVoKwSYZbq3ad+pkRuIE7dMZbIZE0cyv8UlVGiZDAkrvybqZixuPbD/J5XJ63NSrXv5VAWYImWKhvSLCSDbtzqIo10VcS+JKi2BJpt1JPXyrHaBeD9cArxRwNHihQZjQALz3BED19r4U8W41REpSBYKTBgKLnf6AWjed8IanFI2AU+3e437i+GkNm8TKkEuebUoBIcGfWZk36z1wI3F0WUYgMfLZiFBBgyLAT94xiqPFKoJFN3BbfTuY9rkem2Ds9mc06qullFQ6TTChZNoFrkGJhtrzgyjYJPodVSysVKggQFKp5vXv95x2L8tlaiqBUd3bcxcC2w0mAPTHY4K12c19xXnasPJAaYI9P9sDZ/Pcthpm8g79wcXcVKkatRJ6+nee2+K04KN36qGAjygiROxBiD8xhxSpNhSW2J9Ukx2nF9PlXYSTvhsMmDHNM9CY/L88WUqSo0GUMA72PufT88dH6iFyEWoE3+7pgoU3iUnT3I++PfqMOZouDz6SBeFEe/qcLnqANyNqEdRHy69sRTvo12Vmm0tysSo1C0AC2ozB6ficEplKgCuy2eYBNxB3IidPr9PVjwrJ6AtU0qmhtSh1YqC0SR2ImAR6dSLF0eHV6inSRSptImo2gN5jpNzJsfQHcjEbd0VClXXpptO4ue999sNfhvhIzFbSXSmgBLGpN5IAUBSp1GYF+mx2wly+TlhoQVSPseJYdR5DPr2gHfbB1DMU1JjSeZoIBgSfKqblVBHNHz6Y0rI9mzo5UZVatNYOuZ1LcBbEhhMAnZBeNwbHCKganiVKTEA1IAlh0nT1ixtNhv3wflclTlqlYvT0qtgsDUQQd+gjtJMdxiGarIZKkaiyrYRvYQL3PX5452V/BbSyBpUmrODGpgsEAEBLEwQ3MTp0tckGYAwzzfxCv8PpRfBZmBLLHPcgqSoGkhhInYahtuDTQoCzaHFRtDAgnQZWRBFyZER7EYnnc5llcVBSZ0LSKdTUqsS1zI5YAgdfWd8V08m2B57PnMRUUBTam7a7sx+YvETHzjBVbhWYoqvI9RZljRMlSp21RMdQdrmOuCcplstmGKZegdZgrBPKNYLG5K9ogCASfTBfw9SrFa/hOFZGUEMAAWElZYi25gWvc+pSySsiTgWey7PT8RatRySWh9MGQVIMiFIkkz+IOG/EeL1q9NlpUKZy4sQKeqVmQhaCeYCOWD164TVeMGo8ZonTdtNNQssCLzpjZjJi8KDYyI8KqZhWbwA7IxHUDTDDSxUmTAmQoIE3thJeCmgHFKudq0qdUNQT+pALISoBYjUCp0krGodBt0GW/wDqJwqhlylXLuqueVqYLMJYBiylmYLA3ixk3kY2NKudJNen4lalLK0qKaAhQFARhJKrJBPSbAgEvj/DaOay4o66StUIcgu7rCbHXbTcC07at9sOLox8io5mnUUGoBrMyYkKJ3CkEao63jpFgOpZ6galOm/iLlVMvpgM8AQBsRqMAsxkAnE6OVppWXUqlFe63ZWAN7E3Ujvv1nbDrO8CWqTmKKUFoqFlV0jwogkAGxqgQZAFjO98ZOOyKhjnOHcMUU6lFazrThjDMQSTyAqwACgkE3B2BkzhBx34lTWPApqoU8oYcpXpyA7g3kk3kwMMqPFEFJ6aqIYm4LRG0FVt0gE9zGI8C+FKWYXMNVokVBPhEVdMETr5AIJ2MNMyAYmcFNN2y3ZjcutSZQMZ/tUn3MCbeuNNl6NWlTph8sUQw6F7lxI0kjfSbCYsIiLHD7g/C2y1Gs+XWrUqAu9Io7AAgFRKiAbEDnkX2JtifFOOI/hoa3inRNTxFvrIOyhVNgNz9emK5Jq0bovrcTFWiFrZU18yC3htyKADdFBUQFJ+ySRA9SMdxD4To1VIUMrKjalgGSFsxUVAHUltlte2wwnzGVq0WAUqRp1HSwG6lSsSbgMeXexIGLa2SzbU/Gai6UmIMtEkbAgbtM7gdukY55JbWwDgHw2mXdmz2XFSysFZYCzIsqnSVPYzcY0ec+ISGNU5LLt4iTRaqoJiYca9JikF0gLAkq3LBwr4hRztFgzq6LGsMoOkDYEkWETsLywmNQkDLZvx3U16xNJiQXIZwsTsot5oGmwAJwuUjcmZPN5PMfxLVKVOHfUw8JNIUMQvKIAHm6bA7Dpp6HwrmUo6hUCyZcBWYmbNzxJYdD6Ya8Jy5d/DnUsAAAgGQDAIaOYwQIMGOmHGfzKmnAqU6YWYTwwNRAtedWx6C1sXk5R+pIqysmW/+NUgB3JiwExp727zub48xdlOMVKRbw2YEnmIG5Hex6zjscGn23/PyC35PaOVQ6R4UlKQBAUNqPNr9ZIjp0Pa4PFqJZiRs99Rm5uDI6C0CJ9se5PMValNWZSREpVAjUDaDJk9vWCMe52sH0ecyd4gjqwMWgC0+k4uU8geAjhuUCMrAB4p3UmVINyPW8fIHucLPiE+HpUMCNI09SRuCTvOkidr9sEZIaNEPsYg7bqSZ7SZ+Z3xXxCipWrXaSUZUgtEhtUAdJCqWI6De5xY3yzkq2J6XMs2DbAzv7j88U0KTNUhpkm/ck36dcWZmvJBAiIChTePQ7i/tGC8vkyukmJAi/zM/wDoTv3x6jskPOBg1FqLUKChRQsA5aCzNAupm8kwNzaL40/wjUVMpWqMikmpoGgAPBClFlj5QTNo3mJvjFUMqWWVq0tSsFKGSzAxzC0BZkQSCYa4tq0mTzC5em2qGfUAEdmgNDEMKYMELA5if7RMTq5ywTQRnuBVFoSxkVmcMQQjEAjVBkwDDaj1kAT1y+RyP8LUWpSLk0ydJAB06lAglg3QESACJMQYxp8xx41QNZLU0I1UyYEKRIBJYkNN23viVSjTBOaNHTQCx4SPy2MF4JVwskeg9QbZS8FsuzWbq0orVa1OrqGorM6GcWYACJ0zcWtB7YhwvMaxmKlNS/Kqil4erUxYF30hRCgKtoPvvCCjmgpYlSJFo6n1MddpE4Ky3E6qnxFYqYCarWBI29LdPzvOJqKzUA5tBK3DREDuGKrsLdtxfEn4jUqEI9cgeJ9r0GmbxfSTYHrOIvUeoG1GFU6RvzMxJJ7km5JNu/qE1V3J8Sbgw2liO+5mNhc+u+NxM0XUc89B4D2bUhZDpJEcw2sL77WtMYKzmboNy0VzAR9IhnJBaPPOocwmPZSZMgC3iC5QZiUXXTFEqQyyGbl5jqmSAdjsTMCMUcKyuV8SoGzFSnRmKYVf5jnYE7wBEk2sQLTGI/BGUcJzCgxWqgKJgMw3JAIuDYKP9sEZWtmab6UcKKhCgFxbeCWG++/bp2zxcfa6SZJ3g2O53369MECtycsc03Zbid97bdbdb4rsgzp8RqFnWpULQblXEMLDc7iwsBjVcE4sWp6Epl6/hE03eVpqBK6jBkgW7faFsZENTfTUWktHQplVP9SVkEkkmRtqliPxt4NxqpTqHTVppqiQFmQJhSNzp1TA3gTg1myadhnxXwFKRFeAxqaiBTDlAbbnopmV0nmvaBhz8N8OQcMao5CPqZqeuSivHKwRbmxkyLEWiJOfzlfnCswYTAUC03kTspM2HQnFnBMqyV0D62UAPpKjkFmkWMiCt74yZEzqWarU6LJVpNTpa9VUty7pOnSxBa2k7GJXaRNeUzeklqVRfEklQsCRBC+YQQVMdNzAE4PT4lQFRSoprAePFgqSW1FoNlaQuxAv2GAOE8KevWrI7hTvqgMGkmCCCCEuOh9RgteDNeBivFcu5f8AiCyOZ5VEU2JjTqk7hubp6kyIUcSzKkeM1SkajtzKuuQAPOzKbMY2jr0wrzGXhjqlHBhpXVbYwqkWvG4/PDytwrLVz4WVeKimKj1jCFAI1gqp5tRChFFxf1w6suydLgbV6IrZirToU9J8IldVRvDYBYQEFlkG8m0/3BsRzucr1wqrVBFLRAVeWFbkYiJsCOsbWnA/GsuiqtJaviV0nxpLFIAhVVrWCxsTe02OB+G8SopQqLUZ1qk8un0G3pcbyDfpE42ei/A8rcQatRYPWDQGVlLA+IWIJJUmIgGOWOgvgfLOOZdaKm4UOLkiFhSOaB2G3XrhPSDBTzjTUA1qDc9iTvvgWjWhWudchRtaPNuJNtm+7HNxt2DY2qZhUbSNKmZDCRIAkHSSSenWT67GukFZdIuF1DTe22oi0wREf74XuVQyWeYBkwRM7EyL26dxgjh3EitQ1QgKkFStQEqSdgQ1/aZ+eGt6wK0+gphoNmcg7X7bdCfr2x2FvEOJu1RraPRRAv2jp2x2C0/8UYccU1tSUMdVRWAvyy+1xA0qEmBAAJ7YEVgEdBz6mXlAJ2kEg7kH8AMW1mNkJuDGo3gTfv0gbHt6YqzOW0hpIlhCxsBY/gDNu3TATTAtFebWaSTYhm/8f388D5tNSaHYQCSBBuSYYmYAEBQInyzbHeJKhYjqYO8C3Lt03EY7NZJ152KxNlElvUm1vSYnoIvhRwZYIZanJ1XZ431b+t+pwz+GlWnmNdal4gAbw0MFDUsVapzCUFzF7+2F1DMBmRAQA5CzBgdyY7Drh58ShPH00SfCpqACVSCAWMgpphRqAm5MAe3RXHJ2TaRP4ozAoNT8KimWrxLinpFM/wBroLxINxvMesqcsatetYF6tQlQLSzG/W2wJ7Adow++G+GU8xXd6+qsqIDBZrdFJI3NjySJub6cN8z4Ulv4UuywKTUFICnSogRzwpaSYY+hmC+SHjszLcHq0n8J1PiSAUIm57FZnf7JwPnOHmgw8X+U5aQrxUHdQdM2JiQdMg41ecrU2ph6deprW0upMwt1sAQAbCZv0icZenQZy7JS8TwgTEqAAfViIa8fhONaZMHZnN1arGo5RYtq1jSBtsN7mQD3wblM4opPTA11SBpqEqAFiTbcMI6323MjB2d+Edb0tNTxJYI0AqNRUsW5ZAQ9BcteCcLcxwVqdULTYEGCpuNQYCLkSBzGQb26EHGeNGeCefzK0lXwidbUwtSDMkxI2kb+txvhPkOJVKVX+XSWo5lRqTUP7uu3lib2Jwd/D0xWh2/lBjrgwCB2kTFomNr4Er5w02c0NWgkqp3MdBqMHcT+mCn2Aa8UzeXqin4dM09JZoA0gkxuAJMEbf2nrIhDTzFVdJAlogCCftQDfTbpIHTE82zFNQBa/OVHW1iTufWRbptiscSFN9Zl4UjmYwAd4BPvitGZ7k+Fms8VHZLsQVol9RkyAupSf7pkmOknBC0RSqLoDsylSAQQGMwNSkReRvYSNsU5XPsQXCrBEhtcE3MQtwdJ9vSYxbmM/UqhFWtr9hBi2/UgQIt2jGvojHeTdsvxGk/EFpsWQnSq69TwFUsBYtB3NpG3lkj4ip/xLUmpoRULBaaAhYQ2nppAYEkAfaPSIW/DL12zVMSADVR/KItTjVMEAabnrPTD/iWdermdTqAAxVKijcG0kreSY36EXPUt0YA+J+BimyEllkMNNzzd9epplQJ5jBAJjVgBq9YKajcyBPCLkjYm6W3uF+mDc/n2emSTSMO1LSCQbTEoTYdoueXAuYzVWvSX+bTXQoXQXg6TCnlJMAkbGAMFq2R7Fb1qaKAza5i3lI62a/LeNJt68uJDNtTDxV0B4l2JJ0wY2vO209cKFzKlxo1BY3BiZ9u+3tPtgJs0WFyfMZHYgD3643FtqiVY4DGjVAqaG8rAiNDA7EGDbcX7AR0w3ydXO16jvSVioBHiu0KAQTp1HfaBpBI5ZibhcMy9V8szoysFAlnbrAsBuWboJuPv0WeNXLinQyr03JUBgWBYgSS8GIBYsLm0T0wml7qKjI5h41OoMPO5BY/5EE7+k+voOQHZSWC2lt4tYbKb2O364Y8Y4ZVAFSoAGYHk1y1pkwJAm0X3tGM+tUSsqQZETb5RGwg9/NhwWCxHC0mPlXWoAbTdj22gxAgX7EzeMVgMzwF1AyY5hafU9IAn9Ti/hueVGJZgRB5QOu4t6nr7XtOIVNYkoDDRALEDb0IOoSbE33vgy+DP4CDTp+HpdCTKteAVO0qYO/aPnvgPOZqmRpUMLrF5M/KT0xPhdBnqS0AeYknt0P7tGPc24nkGnVufM02tB3EyY9fTHOqdMH5J0QwsVJI30yekySTuQRbHuIUaFWqzaXaFgbOBN5EDqLTPcY8wuXkzGLrDQfZwD01X679R3/G6g1MoFB1SRE9pIg9Ign6n3x5maWp1Oro0QBvuZMSRed9/niutTpkNLsF0xIAuZm8nykEdunz4pZoiWaBc1mdBaERJ8pY3tIMQCZ23iNuggHLZxiTPr+zgrhnCaVfxkWm7VdTBKjVoVdX9MkWBEzMgfQYk3w4+WzNKhmayKGALGjNQgEkQeUQTBuA2xscd/wBNJD4hXCuMihUNRFXXoZAWG2qxI6TBI+eNRxbOPl0pO1Sq71FlmYakZWXyq3m0gkjtcxvOAMz8MZOmOXNVnIIK8qMsa76iF82kGASLgz2wRxPJKGRg7MGKqoqx5WUaGDAWABEhdjgtNGp0S4fwEqhh66nw0d6YQBSDsJDXa28Ht1xPhXE8w4ijLeGjAldMoGYElTIDOAtvNYxpxZT4g5XUmbKsDAW0sEblBABOkKWa5Pm6kCAP4vMHWqmBqDuAVBOkzqF5MG/LgNpaK3Qy4zn6TK2iswmmWYtYM0zBA0qhi0qCvMe2IZPIu2XNZSKdJmErHM+mAzEwAYJ9JgjtgJOOsxCPOhbGmogNzBp/uLE7kmSffHuZ+KDURVRfCsVqaWMNJkjQZ03n6nbF5ds1ka/HaniaabEABadOTHKAQoIFu/XrGK+O8aquqJV5USwKiRrC9ySBvsCbT64SZ3My4VWgREEiLbSe8/sY2nw5k8uUXLPVNU1dLkDUIWPs3gQ8gki4BsNikm0RZMTxTMeK0wF2gxJPfrc9T+eBMzUUPCsdEgMTuIIDWEdukT640fxrwqnltHhGq4glteklVBAVyyrAkgi4UnvY4yOXqcw8RfJfb6yDJ7Axb78OKFRb42lCEhkLSDFo26sDHLcEz3AxpOA5ytTqVGOVrVWC8oWkWKaSGLQRaOWCB7SdwH4NmWK5mnlnYB1iAHB3glQZIAC3NhABMDFnD/ieqhqguS9QqNTeZGUyoVbKt26DrhvBmD53jBq5tqullYiCt7m4iNKxMdfTeZwyyvBabVENamZaIC6tMOJSwWe3L1vgnK1n8PwVywqV7u1a5YSQT2I5R1bfp3U53NVlC1C9Q6gpkm3I0qSQdrRAM77Y5N2wX2MDUejW5kYqolAQOYCAoKS3Mu0A+YC22LuIcWJKE0Xoh4BOglWEA2DKUmxtvt3OFPGPiOrWZXrKvLqKwpEj7JJEz15rddsMuIfFbZqgtCmjqiqDbc6VAvYjQD1gdJ9bWCg+ez9NKCpQUpqkViWYWPlYMLTEiACRHbdIc8mVkGktWb/zGlQAZFtIk7fTYYZ8J4RRrK5qVWXw1sxOrSxMTy8wUReOnQ9POI5GpToLVaiSARpMQpiNJBIg7zA7DGSRNnvE+KHMUtFSktJiJpMWW3bkaGCnaYxl+I5RklWNy5O4O6qbHsLj5YYcXzoYo601UnXJE6mA0iWmZ2i57xacBMr1kpi7MuoQpEkCCJkWiY9ovipcX8GqijK5tgNKzIaep2uLD0+7DbhfECrfywgaDqNpMRJveZH49JxS9FxWDAAMQAqqqgzBEBVtYEybzP0hVcllDmYa3vN7jfb7sLEkW0w/N50vUBqt5mi562gab2AIiekAXGAcxmuaVNm2G8Ef9NwB2jtgTiOTqI4L03QX0ErEnvebX+7FmVqgJFrC5O5vMD5nrb2xaQqQ14FUo6y9dQ0DlRgTJtf0vtvt7HFHFKqsG8OykyB2FrT1gjpeBJ64CyrQIgHqf0g7m21uuObiDKIQ3aNRBE22kxsO2041ZMXjxaVONQWQG6SB7EdYiJx7ls+6MXUySCAWFwOpAHWBfexOLsvKg+UswBTmBvO5tI36x0vgCrqU84BJ2G/1jp+98DDBi6H9DitZkUhSfWQJ6zFu+Owjq8UYsdCMo9GP5RYbCceYP6cfCJSHOVr88t1Nh6QdUD6RffDLPwmtQQVDAKbbWJ2JFjYid57YS5GARHU7fIR9SSMNhQgpTOldJUT0EtdvbraTv8h2ZHZHLrQqUa5VS0hl1CRymQSLDsQbEWPY42PGuAvXqoRWDlyQ4cABYTV/LImF1qZW5JM2woqfD2T0gtmnVvD11CsG8KbAjoWNidgdybKqlQCkCagZl5ACFBgE3PXveTuOgnCtpDVo0nCc0UzCrlxTbSCqELAUKCx2uPtFurAkdcIfiLPu9dtaoD5XWSBcsBZrRc9OhPXBGR4LXq008AGGcMNtSkBoLEGwN9ibSYMRiunkjTqoazAahqUrzd/QXIMiYuDMWiU6yZ5QFkOPfw9SdLa1HlUlQH6FtMEwpIF/tkje+z4IBnKjVKtV3ZU0NTmAVLSJ0tG/Lc3BPUTjFU6QqF1UsoQlrgCZaw2uxN4N4LDYYD4fxarSqyjhSN4gqTbpsRb1w0Y0iUcvRzVbxTVUo4RU+0t5MtJtA5d5lbDobxH4YSqlR6FamAjT5mcQxG7hSfEEgaQL2vecZrN8dZ21M3Ox80bQ3KATcdrSQAMPeHcaRV1s9Wk4L6GA5FMAwwEFp3gnrYdcTsyYsyFT+ErVFDUqyutPWwGqIYkjQ3le5kN6dgQy4/xz+IA8WmENNwRKwVsD5jDESAbADa4x3CcwlPTXquGZg7aGWN7h/E1BS5kmCSbk3Ix7xrP061QazUavEByVCAEEqNQA1EG06RYnzQDgu2RjT4f43RSgVYTr1zpWCqwbErIaTJmNmjpgelwnLpQrGg9WnTqwlRRUV2gBpClw2oQQSCTjGZliNNMlZiWF5F4gCLzY/rgzingLl/8Ahmemahl6ZfUSAq6iVMEEMWEDUCNJkG2HFs0ZDrj3H2plFoVXSkKenSoBPpccwa0yIE7YL4H8QZc0qfJ4dWmrVBUjVqcqQQRfnhidQIv17/P6nFqqLBUiOXqJ95M6o7YlS40ikGo4kcoUE8o6TtsOsyScX6jJsZ5fjVVDVNECXUCopOpW72mTffTG95tj3JcNzPENDNHhUBT1EsNTDYhFgQdAIiwE7m+E2sktUgmTIMwL9QZM2EC8b40uczdKnw8DJPzsyGsS8sDoAcwZCgwByx1AMDFWDZvJR8YvkkWmmWDM/mdiSR2MhtmMTYAxfrdn8M8WoZXLqxy9V2qINdTw7eJqMKtU2UKBIj+1pMkA4bLZgJVXXLIWXWEUG0jVBJW8TeYHXG9+KPi7L5ih4NJ6QVng6VKAquwMrsSRDbbxMGF1Zb7MvxTifj12Ip0qTlQIG+iwCyIN1gEgg3sRvjTZzjdfiQSm9NfBUg1KgBYKQDPMGAQbDTc+pxlcxQ0FoS2j7JEWi4gTP023w1ofE7nLDKGKau38x0JAaXsFnrpABk3NttymFMN+JVVsvQoUqSCm2jSopF3puTZTVvdtWmeve8YynEOBGnpFSn4QDseYSGgQ1jE+WNxthjmsrTo5ioKLMVWwcmDMAzykgxJHvPa4WZzQNMKoLggQaigxK7g7EnVF7SMFtkvJLKVcqFOk7ghhdGEwDF4INhymenfFeWq06DrUWrVSCFASOWRYOpklWuJmZHfYPL8OqQXKkU25dejlk+UagImQLT1HfFmQyS1FdmZUMqAS8SRJEppmN7jv0xX9P2NoI4rxalVcs9J6hmJNUoFgkABVBtEmSf8AYLP0aYA0+IpI1FSVPmvAYKDHviurSQV3UVZQMIYg3LRI2nlJtaPxxLPUWNc015jyiIvZBIi8nphLwhL4CuD5A1SSBEWFpE+vt62v1wbWr6TyrTDgc7kho72Aif2e5q4dw5kI8Si4YMOcgqAOinvzfSffEuKtUL+QKuzE7uCZmf0jrjjJNzI1kX0hJJTU/skLfrp/Mf7YsytFmlzZhYTN5t23k7bb2wZl6jaSG/lU3E6iQCQNiqGWM2EgR64Wvmach1Ls0ELqgKI79e21vXHTZabKqlEKYNvY/jjzDE50KqBaClgsMWiZ+/HYPKXj/pKPcuhZwAJ1C1/3+5xo8xoUgGJUpOgDm0htQDRIVYCiIG5wlTJBKygASJJuYMid4G99ib+s4f1cigNFIEt4gqFepX7QfmLEq02EC0biIVA9ULmK1SjTpM2pkUMg5qZAEgTIAbrJMi8TfBWa+GTSKItUMRqD1QZGvTcaWItOzX9b4O4jxRSqNTB8ZiWJpqskHYEre2vaeoHtRxVHy4pVq9TxGaPEokwySoZOvMbiYt5oPfPxFFfhFOZzdOjlVy9Gs4qU3L1HkDWbqNKzYaDq3EBe5IKzOLWamayrKLpJYRHMARPN1HXb1xRxbiGqtFK4BBAAEbAD0k/Lfa8YIpZ2vRC5emxDVpVhAOoAFQCDNhLGbDlk7Y0c02H7kTw3MNSStTUup1RpYahEgkiZggtBXoD6Sp4VlfHYIGA1kDVNvLMxvt19DgpM66IEWuCis0HXMiIYgkk6Co2Hc98UZXOmhUL0xBE6W0gz3sfr9D7dVSFhE81QGWrBalUtqu4CeUSQBJkHlk2g3Hphrxn4j8WlTp0V/krp1alsCBpEEEjbqfT1xm89xPxajVKvncyWAUfcO203Pvi2nmmPIqqQJK80/v8A94zJYbXrlVX+cWUGNrASfWZIx7QrapLBCNtLi56tbrbrtf5YJqU8suUJ8Sc1GtiEteeRVBCHSIEkzbubZo8QMBQII8xmQTuCBAI7/TBUDUaNTTbTNzN+WD3A1b7/AHYCFRZ5QKZWRqawPeP+odjhUzO0tJnfVcbWgmJ2xpeGfCqVsm9VqlWpWCM4RANKlTJRgR5mWNQ3BIve+UCcbEn8ZeARzGLxJ9hNyT2xVxLhlSk4V1EwWF+gILaoMjpq7fhsPgg12y7milF1ZtISpYtstiwI0qCTaxMjpg9Mq/D6jNmWRDX0UwObSNy8O3rp2jb2w1gVHmX4tl86P5ilFR5Cq2nUNBWWZRIFgNOoidEkkxjGZPiWXpVmZqLVhJNPVYAyQpIDDVCmCDvODOGcf8Cq/wDJSoGlIJ6TPKwm1vuBItGFPiIpbU0QbWJgSbdzHr/viEsnxCmKjVKqFUUsSEWNIAEwJ29u/pGNNk+L0F4YKNOmj1mVgxdYMsdw5WbWYCRtFumPzDUwANEsd5sB22mT84wO+dqBrEieg9bWEb/ftipNoyGBqhGMHwo3U8027mO+2K8xndLABYEbEg+5iOv5D1xX4FVSPFR11uACwiWMRv6aR6Yqz2TanU0syM1ydDzp9zuIHQ4yqzUiWazpIIUQJO1t+9+3thvweuUWkz1B4cQQbjr2vaenYbi2FdLMoRLaQZA8vzBDmYGC+DZ061K2BYqyjqCjAz3B/TBksaI9aNRmviamcuaYcCmECpTqWUETzFSTIMi0j2BwpXh71nQlgFYi6gRY80T3tcnE04fTpqgjxCI1tFwT0MmF7xIP5wzvF1DqaNMoiiAQ03Mkm42JJHsAbE44O27QNifOZdPENOZYltwR7W9xvhzxXgKOKVRyqsaS+MJgEhiC5Yd0AHUdcZunmnm+5MkwL+s7zOHdTiw00lAlSCxBFhLT6iQQQPnJGOr5JoeUy7h1d6aGmSq0gzEHuO8mSYMRaO/pZm84Q40wzQsEqCVOmZXsZPywMio6sCgmD/LCX+TfsYmuWZ43BCm/YSZNh5osPU+mOcmuXIzkrsrVGOsQP7iXbzEH15pPqcLqucYVtIAYK2ymATG/aAe84up5Oo2kO2kMdz9kbEmItNsW1k8JlBl5NgI5ugJJtG0ehG3TosGorRVMtWq6NRlVCyYm5Pufwx2Oz3BWLnmpoREhngi1hHp6fhAHuNcX3+xqQ3z5Y1KZqF4YEa92IiBcm4AUC9998GVcwg0KkljSJYlRYnSI6yNOmx6z3x4lJ2eHcJrpu3MexXSojadxYfhK7Lt/MUX8sT13EekQuDES2M+G8QaiwClQ1K9xNrhrDzTN/TF3EtNZw8GVMST0gRImSbx1/DCbL1NyZBkqJNydpMxKzJ+mC1cSRBaTqsRaAR2N8CaaQZYR1Th4LO6i50xqNpEdoO6yPpifEnIps+7sPCJjZLmpHUlzAM9Fbuce0M7PMVIBG20XGr9QYxVmqbBAEEmmQOZpJg6FMAAEcxa4jrgwm7phTKq2VZctTLJomdBABkSTdvLfpJvBjbFPDc5QDqKi8k82qzRsQAN/kZ2wPm+NNVdg7ErJgEwJHp9do37zhZVrg9JJk7R93b6Y9PGxVbDOPCm+ZqeDTCJq0qqmQTEWG+/pv7zhfUokSrLpixHWcEUcqwU1NQVlIIWIJGxcdwGMW/THV849RizNrY9WAEdegjD0LSKKb/ZMfPF9Dh8r4jI607DUVOiTI82xJ27TGC+AVRqZVoePVaFRYEQdydtIBiWkgDeInDyvmc41KrlUo+GygF5IUQxJWA/LBOq4Pa9oxCHlWrlabZY0FJHN4tMPMmFgAuSdyWsY3E2w/wCH/GCijFZx4iltBZRqiNIEW1HSdJnuCe4+ZeLUR4YlXW3Nuv77jfBGT4mQCkAzc2nrvBm/yxHE2Uan4c45VZ6NKnqVAwUlioCrKsQdIAG0TH2mHXDj40oVcyxTLoKqrEVAV6yGBJYmCwIAkEnoQNRwvDeJVqDs3iwrjSeXeNrD7QA6yACbXxKrx6Copr4YQCOY6SQweSpMea+5vcRGNXg3wCVQykh+UByhgAlSDEQBO4jfFVfLxOoNTK+bWrA3NjBFto63nDKhn6gqLWIQQ+slrr6ysgRG2DviT4vp1Hyz0dJeifPUEapXdlAAI1XkERb3xUZZFeYWiuVp6TozFMkuNJ1tIkAgiyhSIJ2uLkk4VZSoXdQLsdrmxEn62xbx3irZqs1QgLIgw2qR7xt/vgfhHEDQqawqswRoDTF+sDtGHWBVgcBMzTRizMEeVB8T5WuSFJgdIJFsAZXgFUqj6dKuCVLW2Jt7wJ+YxZkP4nMuYBqaCrEWhZO+k/Pbtgz4izzrU0K7BFtGwnc9P3GAuSxgOVgUrlyCwJgxF17bDFuTrKgNjME2B9vrfbAwrCRM7if1w9qGm1PTrEAAyFI1TECSLmTcx39cabrZJPyQyvE5GhqirTMbqB67xuTvOPamURQrgu0m9wVkmB6SewwDxCmPDa4Gkjre+1vWcLctUIZbyuoWm246d7b4MY2rRlHBoOF8PNRQ1UeHTBuxUy3XlXcmOsRPXpjzMujiKcqqMRdfS3KtyLbe1sEM9VFGogqAINhotYAxYXiT92LuG8PmHqSNXlG7T69Y9fba4xzbp8n+Da+pgWTytQ9JBsRBIF7n0F+8YObN+DTLDqqggkk8pOq59hf1OGWY0UlWoxKEGLWJ6AAdSRI9sKUzCliYJvYQPvv2t39Mcebl9VAbFNbPszAaT4hOoADb5fmcM+Ho7Eku7qQLraT/AGlibd47x7EdK/hVA6rvOqZM36zcj1mdrCJxS/GKmsNqIWbqpIFvY/OcelrksDy9GiyOWyioNZRDJiSTqHQ6gDNo3x5hFT4izFtEoJmF2v69T647B4E4/I3/AInnViwJtqAkk2ZJINpAPTuMSQorzvYEHvzX+oJxRxGkCdSLHuIEj36/oMWGuKaagJsVECYBIBHcEiYPqcRNOhxawSqsFqPAkSCQevz9z0iJ+olLNAN2A3vvf9iPTFwzeptI3AkkntY9QNvTFCJqaDaSN/vn6xjNXskgrOVtPLPUfL9SDYn0OLqbgK0kgiCYHSbem8A++BPAEEllQi8TJ99IkgdMWiuiyCxYGmS3IYtBBmZNx22OOTgugNCvPKJ1tA1EmCQpHoATLekYXo0+WZn6fP8ALHmbMks32mMdz3N9h0/9Y4VBAvHp+f7749SVLIqOepuCTafYdTb1OIPa0nT/ALY9LAHa5v7ep/T1vinrc/dP346IaQfwfixy9YVBJ5WFiVNx3HSdxcfMDBy/FjpXepTcxUA1AgN0iCWAmIB23+mEDOeuwjoPYbY5qR7e1/33xaLRdmK5qu7uSzsb2AJPqB1I7Y8UkmQLi8Dp+nvjqMAf2kX/AH64aZCqlSoKXiGmlRgGYjfpe4kehwGwNg2W4WjUmcVCKwM6NlIkTc/a37XgT3KylZPDUwCQSQBvHWwnqZnFXGqKUq5WiwdRBnSR0E3Nj1uJ3xdlaem6LJNy1SBpJ7QNvTriSeDSeB2eFUsxl2CnVmUVnCorEBQBAsNJM3mJgj5Y/O8LakQKgIJMaSLyOhnGs+GfidcqlbXTu5A1iLgDyC8gNGqQOp3sMZ3inFnrVddRGClw3hMxmJmDUYaixFtUesY0cGWAfhtNXqqrJUcGwCb+lgCSJEWiPlGLM7nxeitFaagG7jU4OncsRYX6DGryHE9dFqi0gjEgLoYBR2ljBsNxsSAY7K6HCEdmquC9R35Q/kMRqvI1WBttERgc1bbQeS7CeCZdKasabtUDDlbQQLCQR1uD9YG84D+IR4hCrYgnUoO5m1zMEQdpF74b57PjlVwLiQACW3IJIPcX7WwO9aiykLS1ACIg3n+7e5H+2OV1Llv+fgN5sR8AygZ31IGUWhvWZ0tZdQF/w74PzvD6b01NDTpW0KslhEiY+VzJO/SMX5HKMiaCPCSC0+b7R2mTIFr3tFsB0HIDHUzAkEWgtJ3EehI+mE3b5JivN2V5bhdTLtTYjWpZhV5YAGxmTcENq+WK8r8Ov45UqdAcgGegMqfW2G1PNlQddoM6Wm4IMAbn5dxif/zKrOl1JYmZDWHQC4k7Xv12xlOXYeTKvNpJYAiViJmIjrcH0xdleJhCodRpBMGNhOzA3Hp+5EGbZ9KKkCeZjNjv5jvb7M/hgZNLVNNTawLXBB2mRErtI/DAcL2VLGRlxHMir5AABOkCLjduXp3nvOAKKSSom9iD39/lGAaWeamZUlWEzG3tB+c98NuH8URaRQoFZhMifu3sR0+WE4cUOSxgqqcMYTJIJBLMT16AD+39cD8J4QazBSwUn0mPwvGKeJZws1zAFhzfkLHbf6YYZf4gUUyCih1AVdNiTtJ7W64S5ccgzRZxThfhEKjEkDmIO5+X73x5hxw7hTaTNamZvAU2+rT9cdjn+pLwTkhTSrsGPMY7biwnYj07YvV2NQqxMhWb5iJk79/ridSougddMHa5WOYR0IYj/wDbAdOpeTuQZB7H8rDFoSOVEaZJkG3T64gHZVOhhI2JI9O9vxx3jKQQFnsbzY336env8xi/L9Y/OP3+WHJZFK2Sdpl2kbSB3NiZF4O8e/THjudUL1Fit7RaL+3zwPRCsGHlJ/6rHsfSDHX5GcEodA12OkQB1knr6D8xisnQDmFJYytgYJ3Ai0T7/X54pcRPQxg56rNTqBvMrJy7AATt6dcU5vg9VaK1zpCMxCgtDHb7G+kg79vcT0RlsoB5NXqfwG/0xWo1TEEjafpv7XxdTXVS28rSR6ab/jjxEGqCBcEe0jb6G/vhWJSK1pyYLGxER+Pp74hVBsDMi5uZk4YZrIrSo0WLN4rBKjDoEdiEAETq0iT74W0gWNgWIsB39f1+uKnd0KyNT546nUuA2w9P3fBZyNSAAoJ3hXQk+gAaTHpO+BqNBdQWpqQTe1xcbgwdvp2ONaCi6jWUsh5tIImJJMXIjtb6TgurmGYl2EKfLMgD5AQZ79zg/hnCnouK1IippBgTGoEf3XHaLYY5filOohgAwQNOlwQf7CBqUNItAM2tjg/Ut/SrQH8FvwvxyjRoN/JqOajHVF4EAQsQZIBF+4v0CynwxagY1UNBQTUdz0Unyg2G0KDEzf0xbT4e6F3I06ySq6yCG8xXl8sEG1iMW8UzaIt6WliQ7kKILfZVjuxUSbzBJ7YnLJLOooCisqaFuDT3WAD85B3ZpYm5tGIZkAkeHMKxMaiZG91MxBPTrE7YGo1NVNCYNR3CARv3JgR19Bi/iuT8BjMEkCOnSfKbwT16YDecsqvNFGczLMZAJgmCTJBPr2sLxMYhl868rpiwvrG8XDAdbd8UfxLOSpMkwY2N/wAbXOLKlaQDexi/X9MJpEssy+Zq+G/iO4JnllWlT1vJG/TFtHP6QW1GfIiwLEAS3y2HvMY8WlqYDSYNiFMnfp/6wdxTh8htKkBZOoc0rc7TBPTp8oxG43XkNoCyKag7lgRT0yY31NAE+hwpFViSVBAJmO33TOGCECjUOqA4pkSN4YmQoMwSN9jHWMADMhT7+3zwkioLqcX0qqxEDoBeT1O8zj3N5t9ZAYkdpsBvftY4ASgTp1LykiD0+vbB+bVBYgyTpPWSIi9hCgHfti8YpjrDRZVy5ru2hIbdQCNMfa6CO+B6nDzOkAltgPYfpguvxzww1NBrPfaD1IO+37GI5HLvXq031okMNTM0QJAZlE3YA6tO5gxO2Mrq9GjayEn4Qq00ZqtE8ihnBcWDeUhlaIJ2EGZHfCduA1EQ1GBRRFyu5JIECZMlWGqI5T2xr+OfE9OstZT4wNXMazopr/RQMtGmNVQGQGkmImLGMLM1nkqUEpGlUmhqNOpVCoy04lUhdQqaHLkE6YDFRYnFi3TdmUgKmWRQoCsBYGALCN4G++OwOnGEVRFFL3MaY+ROPMc6k+v2Dwl4DKmw/wAfyxz+U+w//mMdjsJj7KKW/wC+2A855F/w/PHY7D7KzzJf1l+f54Z5X+pT/wAfyx7jsR7QQDO+fNe6fjhpxj/lsl/9uP8ATTx2Oxev9E6Yoy/2f8x+AxS/n/8AyP8AqGPcdioyDuPf1D/2sv8A6Ewop7t7H8sdjsKGhxHnwz/WX/BfxOPPjX+svz/LHY7HBf1jjH3F/wALeVvb8sW/CH9fMf51P/PHY7BXun+CvbK85/Upf9v/AMcV8c/qv/3/AMzj3HYS9xnsnwf+pR/7v6Yo+LP+bb/tj/U2Ox2Avf8Ag6x9jF/CvOP30w0ofb+WOx2OktnGWwrhP/MUv81/0ti7jHlH/c/8xj3HY5f3r7EWxV8Uear70/8AThJX/Mf6sdjsdvS0jrHod8R/5an8vyx7wzzv/lR/1VMdjsR6ZfT9z+zLPin/AJs/4rivJ+Wn7D8Me47Bn7EDo6r/AFB/kPzwx4h519h+Ix2OwYbQVszmT8nzP4DHY7HY7vZ6T//Z"/>
          <p:cNvSpPr>
            <a:spLocks noChangeAspect="1" noChangeArrowheads="1"/>
          </p:cNvSpPr>
          <p:nvPr/>
        </p:nvSpPr>
        <p:spPr bwMode="auto">
          <a:xfrm>
            <a:off x="63500" y="-153293"/>
            <a:ext cx="305405" cy="303610"/>
          </a:xfrm>
          <a:prstGeom prst="rect">
            <a:avLst/>
          </a:prstGeom>
          <a:noFill/>
          <a:ln w="9525">
            <a:noFill/>
            <a:miter lim="800000"/>
            <a:headEnd/>
            <a:tailEnd/>
          </a:ln>
        </p:spPr>
        <p:txBody>
          <a:bodyPr lIns="91432" tIns="45716" rIns="91432" bIns="45716"/>
          <a:lstStyle/>
          <a:p>
            <a:endParaRPr lang="en-US">
              <a:latin typeface="Calibri" pitchFamily="34" charset="0"/>
            </a:endParaRPr>
          </a:p>
        </p:txBody>
      </p:sp>
    </p:spTree>
    <p:extLst>
      <p:ext uri="{BB962C8B-B14F-4D97-AF65-F5344CB8AC3E}">
        <p14:creationId xmlns:p14="http://schemas.microsoft.com/office/powerpoint/2010/main" val="31611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53</Words>
  <Application>Microsoft Office PowerPoint</Application>
  <PresentationFormat>On-screen Show (4:3)</PresentationFormat>
  <Paragraphs>15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Shrubs, Bushes and Vines for the 2014 Plant Sale</vt:lpstr>
      <vt:lpstr>Apricot Twist   Zone 4.  A lovely miniature with well formed, full apricot blooms. Offers a fragrant bonus to gardeners not often found with minis. Forms a controlled miniature bush 18" to 24" tall and wide.  Blooms continuously.</vt:lpstr>
      <vt:lpstr>Austrian Copper Rosa foetida bicolor Zone 3. Showy, single orange flowers with yellow reverse cover this tall shrub in spring. Suckers cheerfully, making it useful for nearly impenetrable hedging. One bloom period. Mature Height: 6-8’  Mature Spread: 5-20’  Exposure: Sun  Zone 3 Rebloom: None</vt:lpstr>
      <vt:lpstr>“Cape Diamond” Rose This vigorous and versatile rose may be grown as a spreading shrub or trained as a climber. Exceptionally disease resistant for black spot, rust and powdery mildew. Attractive semi-glossy foliage accentuates clusters of rounded medium pink blossoms with a unique spicy scent. Mature Height: 4-5’  Mature Spread: 3-4’  Exposure: Sun  Zone 3 Rebloom: Good</vt:lpstr>
      <vt:lpstr>Captain Samuel Holland  Shrub/Climber, Explorer Series (Ogilvie, 1991). This outstanding, winter hardy rose bears clusters of fuchsia-red double blooms continuously. It can be grown as a large shrub with canes spreading 4 to 6 feet (3-4’ wide), or trained as a handsome climber.  Zone 3.</vt:lpstr>
      <vt:lpstr>Fred Loads Floribunda (Holmes, 1968). Zone 4. This vigorous shrub is nearly always in bloom. Blossoms are 3 to 3 1/2 inches wide, semi-double, bright salmon-orange and are carried in clusters on upright stems. The shrub reaches 4 to 5 feet wide and 5 to 12 feet in height, is well branched with glossy green foliage.</vt:lpstr>
      <vt:lpstr>Harison's Yellow  Shrub (1830).  Bright yellow blooms cover arching canes in early spring. Reaching 5 to 6 feet tall and wide with ferny foliage and an upright habit, it will produce suckers and form a briar clump.  One bloom period. Mature Height: 5-6’  Mature Spread: 5-6’  Exposure: Sun  Zone 3 Rebloom: None</vt:lpstr>
      <vt:lpstr>Hébé's Lip (Lee, prior to 1846)  A lovely, unusual Old Garden Rose. Clusters of semi-double cream-colored blooms are edged in pink and have a rich, musky fragrance. Blooms in early summer and forms attractive red hips in fall. Mature Height: 5-6’  Mature Spread: 3-6’  Exposure: Sun  Zone 4 Rebloom: None</vt:lpstr>
      <vt:lpstr> Henri Martin (Red Moss) Moss (Laffay,  1863) Heavily mossed buds open to fragrant, deep pink/red, double, 2 ½ inch blooms in mid to late season.  The growth is vigorous and upright, reaching 5 feet. Mature Height: 3-5’  Mature Spread: 2-4’  Exposure: Sun  Zone 4 Rebloom: None</vt:lpstr>
      <vt:lpstr> Hope For Humanity Shrub (COPF Parkland series, 1996).  A hardy shrub with glossy, dark green foliage. Large clusters of deep red buds with high centers resemble small hybrid tea blooms. Repeat blooms from June until frost. Mature Height: 5-6’  Mature Spread: 3-4’  Exposure: Sun  Zone 3</vt:lpstr>
      <vt:lpstr> Marie Bugnet Hybrid Rugosa (Bugnet, 1963)  A lovely rose with elegant pointed buds that open to fragrant, snow-white double blooms. One of the earliest to bloom in spring, repeating well  into fall. The shrub is compact. Canes are a rich red in winter. Mature Height: 3-4’  Mature Spread: 3-4’  Exposure: Sun  Zone 3</vt:lpstr>
      <vt:lpstr> New Dawn Climber (Dreer, 1930)   Silvery pink, pointed buds open to medium-size double blooms that are blush pink in some regions, but nearly white in the bright sun of higher  elevations. The massive spring bloom is followed by a repeat bloom later in the season. Glossy green foliage on 10 to 15 foot canes that can either be  trained to climb or left to trail. Mature Height: 10-15’  Mature Spread: 5-15’  Exposure: Sun  Zone 5</vt:lpstr>
      <vt:lpstr>Pink Grootendorst   Hybrid Rugosa (FJ  Grootendorst, 1923). Clusters of clear pink, 1- inch double blooms with fringed petals repeat well  on a compact, 3 to 4 foot bush with light green, crinkly foliage.  Mature Height: 3-4’  Mature Spread: 3-4’  Exposure: Sun  Zone 3 Rebloom: None</vt:lpstr>
      <vt:lpstr> Purple Pavement (Rotes Meer) (Hybrid  Rugosa, 1984).  Semi-double, deep crimson-purple blooms with showy golden stamens form in fragrant clusters.  Forms a dense, rounded, mound with bright green foliage and scarlet hips in autumn. The "Pavement" roses are known for their durability! Mature Height: 3-4’  Mature Spread: 2-3’  Exposure: Sun  Zone 3 Rebloom: Good</vt:lpstr>
      <vt:lpstr>You're The One Miniature, (Bédard, United States, 2009) Miniature cream buds open into several blushing shades of pink. Deep glossy green leaves form a bushy flower filled plant covered with blossoms all season.  Mature Height: 12-24” Mature Spread: 12-18” Exposure: Sun  Zone 4</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Shrubs, Bushes, and Vines for the 2014 Plant Sale</dc:title>
  <dc:creator>Michelle</dc:creator>
  <cp:lastModifiedBy>Michelle</cp:lastModifiedBy>
  <cp:revision>2</cp:revision>
  <dcterms:created xsi:type="dcterms:W3CDTF">2014-05-08T02:21:04Z</dcterms:created>
  <dcterms:modified xsi:type="dcterms:W3CDTF">2014-05-08T02:25:01Z</dcterms:modified>
</cp:coreProperties>
</file>